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31"/>
  </p:notesMasterIdLst>
  <p:handoutMasterIdLst>
    <p:handoutMasterId r:id="rId32"/>
  </p:handoutMasterIdLst>
  <p:sldIdLst>
    <p:sldId id="256" r:id="rId2"/>
    <p:sldId id="327" r:id="rId3"/>
    <p:sldId id="350" r:id="rId4"/>
    <p:sldId id="335" r:id="rId5"/>
    <p:sldId id="336" r:id="rId6"/>
    <p:sldId id="337" r:id="rId7"/>
    <p:sldId id="338" r:id="rId8"/>
    <p:sldId id="339" r:id="rId9"/>
    <p:sldId id="353" r:id="rId10"/>
    <p:sldId id="354" r:id="rId11"/>
    <p:sldId id="332" r:id="rId12"/>
    <p:sldId id="291" r:id="rId13"/>
    <p:sldId id="292" r:id="rId14"/>
    <p:sldId id="316" r:id="rId15"/>
    <p:sldId id="293" r:id="rId16"/>
    <p:sldId id="320" r:id="rId17"/>
    <p:sldId id="294" r:id="rId18"/>
    <p:sldId id="319" r:id="rId19"/>
    <p:sldId id="295" r:id="rId20"/>
    <p:sldId id="328" r:id="rId21"/>
    <p:sldId id="296" r:id="rId22"/>
    <p:sldId id="317" r:id="rId23"/>
    <p:sldId id="333" r:id="rId24"/>
    <p:sldId id="344" r:id="rId25"/>
    <p:sldId id="345" r:id="rId26"/>
    <p:sldId id="340" r:id="rId27"/>
    <p:sldId id="349" r:id="rId28"/>
    <p:sldId id="274" r:id="rId29"/>
    <p:sldId id="276" r:id="rId30"/>
  </p:sldIdLst>
  <p:sldSz cx="9144000" cy="6858000" type="screen4x3"/>
  <p:notesSz cx="7099300" cy="10234613"/>
  <p:embeddedFontLst>
    <p:embeddedFont>
      <p:font typeface="Wuerth Extra Bold Cond Caps" panose="020B0604020202020204" charset="0"/>
      <p:bold r:id="rId33"/>
    </p:embeddedFont>
    <p:embeddedFont>
      <p:font typeface="Wuerth Extra Bold Cond" panose="020B0806020204020204" pitchFamily="34" charset="0"/>
      <p:bold r:id="rId34"/>
    </p:embeddedFont>
    <p:embeddedFont>
      <p:font typeface="Wuerth Book" panose="020B0502020204020303" pitchFamily="34" charset="0"/>
      <p:regular r:id="rId35"/>
    </p:embeddedFont>
    <p:embeddedFont>
      <p:font typeface="Wuerth Bold" panose="020B0802020204020204" pitchFamily="34" charset="0"/>
      <p:regular r:id="rId36"/>
    </p:embeddedFont>
  </p:embeddedFontLst>
  <p:defaultTextStyle>
    <a:defPPr>
      <a:defRPr lang="de-DE"/>
    </a:defPPr>
    <a:lvl1pPr algn="l" rtl="0" fontAlgn="base">
      <a:spcBef>
        <a:spcPct val="0"/>
      </a:spcBef>
      <a:spcAft>
        <a:spcPct val="0"/>
      </a:spcAft>
      <a:defRPr sz="1900" kern="1200">
        <a:solidFill>
          <a:schemeClr val="tx1"/>
        </a:solidFill>
        <a:latin typeface="Wuerth Book" pitchFamily="2" charset="0"/>
        <a:ea typeface="+mn-ea"/>
        <a:cs typeface="+mn-cs"/>
      </a:defRPr>
    </a:lvl1pPr>
    <a:lvl2pPr marL="457200" algn="l" rtl="0" fontAlgn="base">
      <a:spcBef>
        <a:spcPct val="0"/>
      </a:spcBef>
      <a:spcAft>
        <a:spcPct val="0"/>
      </a:spcAft>
      <a:defRPr sz="1900" kern="1200">
        <a:solidFill>
          <a:schemeClr val="tx1"/>
        </a:solidFill>
        <a:latin typeface="Wuerth Book" pitchFamily="2" charset="0"/>
        <a:ea typeface="+mn-ea"/>
        <a:cs typeface="+mn-cs"/>
      </a:defRPr>
    </a:lvl2pPr>
    <a:lvl3pPr marL="914400" algn="l" rtl="0" fontAlgn="base">
      <a:spcBef>
        <a:spcPct val="0"/>
      </a:spcBef>
      <a:spcAft>
        <a:spcPct val="0"/>
      </a:spcAft>
      <a:defRPr sz="1900" kern="1200">
        <a:solidFill>
          <a:schemeClr val="tx1"/>
        </a:solidFill>
        <a:latin typeface="Wuerth Book" pitchFamily="2" charset="0"/>
        <a:ea typeface="+mn-ea"/>
        <a:cs typeface="+mn-cs"/>
      </a:defRPr>
    </a:lvl3pPr>
    <a:lvl4pPr marL="1371600" algn="l" rtl="0" fontAlgn="base">
      <a:spcBef>
        <a:spcPct val="0"/>
      </a:spcBef>
      <a:spcAft>
        <a:spcPct val="0"/>
      </a:spcAft>
      <a:defRPr sz="1900" kern="1200">
        <a:solidFill>
          <a:schemeClr val="tx1"/>
        </a:solidFill>
        <a:latin typeface="Wuerth Book" pitchFamily="2" charset="0"/>
        <a:ea typeface="+mn-ea"/>
        <a:cs typeface="+mn-cs"/>
      </a:defRPr>
    </a:lvl4pPr>
    <a:lvl5pPr marL="1828800" algn="l" rtl="0" fontAlgn="base">
      <a:spcBef>
        <a:spcPct val="0"/>
      </a:spcBef>
      <a:spcAft>
        <a:spcPct val="0"/>
      </a:spcAft>
      <a:defRPr sz="1900" kern="1200">
        <a:solidFill>
          <a:schemeClr val="tx1"/>
        </a:solidFill>
        <a:latin typeface="Wuerth Book" pitchFamily="2" charset="0"/>
        <a:ea typeface="+mn-ea"/>
        <a:cs typeface="+mn-cs"/>
      </a:defRPr>
    </a:lvl5pPr>
    <a:lvl6pPr marL="2286000" algn="l" defTabSz="914400" rtl="0" eaLnBrk="1" latinLnBrk="0" hangingPunct="1">
      <a:defRPr sz="1900" kern="1200">
        <a:solidFill>
          <a:schemeClr val="tx1"/>
        </a:solidFill>
        <a:latin typeface="Wuerth Book" pitchFamily="2" charset="0"/>
        <a:ea typeface="+mn-ea"/>
        <a:cs typeface="+mn-cs"/>
      </a:defRPr>
    </a:lvl6pPr>
    <a:lvl7pPr marL="2743200" algn="l" defTabSz="914400" rtl="0" eaLnBrk="1" latinLnBrk="0" hangingPunct="1">
      <a:defRPr sz="1900" kern="1200">
        <a:solidFill>
          <a:schemeClr val="tx1"/>
        </a:solidFill>
        <a:latin typeface="Wuerth Book" pitchFamily="2" charset="0"/>
        <a:ea typeface="+mn-ea"/>
        <a:cs typeface="+mn-cs"/>
      </a:defRPr>
    </a:lvl7pPr>
    <a:lvl8pPr marL="3200400" algn="l" defTabSz="914400" rtl="0" eaLnBrk="1" latinLnBrk="0" hangingPunct="1">
      <a:defRPr sz="1900" kern="1200">
        <a:solidFill>
          <a:schemeClr val="tx1"/>
        </a:solidFill>
        <a:latin typeface="Wuerth Book" pitchFamily="2" charset="0"/>
        <a:ea typeface="+mn-ea"/>
        <a:cs typeface="+mn-cs"/>
      </a:defRPr>
    </a:lvl8pPr>
    <a:lvl9pPr marL="3657600" algn="l" defTabSz="914400" rtl="0" eaLnBrk="1" latinLnBrk="0" hangingPunct="1">
      <a:defRPr sz="1900" kern="1200">
        <a:solidFill>
          <a:schemeClr val="tx1"/>
        </a:solidFill>
        <a:latin typeface="Wuerth Boo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iss, Martin" initials="WM" lastIdx="9" clrIdx="0"/>
  <p:cmAuthor id="1" name="Haefner, Alexander" initials="HA" lastIdx="5" clrIdx="1">
    <p:extLst>
      <p:ext uri="{19B8F6BF-5375-455C-9EA6-DF929625EA0E}">
        <p15:presenceInfo xmlns:p15="http://schemas.microsoft.com/office/powerpoint/2012/main" userId="Haefner, Alexa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BAC40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64124" autoAdjust="0"/>
  </p:normalViewPr>
  <p:slideViewPr>
    <p:cSldViewPr snapToObjects="1" showGuides="1">
      <p:cViewPr varScale="1">
        <p:scale>
          <a:sx n="44" d="100"/>
          <a:sy n="44" d="100"/>
        </p:scale>
        <p:origin x="1104" y="48"/>
      </p:cViewPr>
      <p:guideLst>
        <p:guide orient="horz" pos="2160"/>
        <p:guide pos="2880"/>
      </p:guideLst>
    </p:cSldViewPr>
  </p:slideViewPr>
  <p:outlineViewPr>
    <p:cViewPr>
      <p:scale>
        <a:sx n="33" d="100"/>
        <a:sy n="33" d="100"/>
      </p:scale>
      <p:origin x="42" y="20460"/>
    </p:cViewPr>
  </p:outlineViewPr>
  <p:notesTextViewPr>
    <p:cViewPr>
      <p:scale>
        <a:sx n="1" d="1"/>
        <a:sy n="1" d="1"/>
      </p:scale>
      <p:origin x="0" y="0"/>
    </p:cViewPr>
  </p:notesTextViewPr>
  <p:notesViewPr>
    <p:cSldViewPr snapToObjects="1" showGuides="1">
      <p:cViewPr varScale="1">
        <p:scale>
          <a:sx n="82" d="100"/>
          <a:sy n="82" d="100"/>
        </p:scale>
        <p:origin x="-3132"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noFill/>
              <a:round/>
            </a:ln>
            <a:effectLst/>
            <a:sp3d/>
          </c:spPr>
          <c:invertIfNegative val="0"/>
          <c:dPt>
            <c:idx val="0"/>
            <c:invertIfNegative val="0"/>
            <c:bubble3D val="0"/>
            <c:spPr>
              <a:solidFill>
                <a:srgbClr val="C00000"/>
              </a:solidFill>
              <a:ln w="9525" cap="flat" cmpd="sng" algn="ctr">
                <a:noFill/>
                <a:round/>
              </a:ln>
              <a:effectLst/>
              <a:sp3d/>
            </c:spPr>
          </c:dPt>
          <c:dPt>
            <c:idx val="1"/>
            <c:invertIfNegative val="0"/>
            <c:bubble3D val="0"/>
            <c:spPr>
              <a:solidFill>
                <a:srgbClr val="C00000"/>
              </a:solidFill>
              <a:ln w="9525" cap="flat" cmpd="sng" algn="ctr">
                <a:noFill/>
                <a:round/>
              </a:ln>
              <a:effectLst/>
              <a:sp3d/>
            </c:spPr>
          </c:dPt>
          <c:dPt>
            <c:idx val="2"/>
            <c:invertIfNegative val="0"/>
            <c:bubble3D val="0"/>
            <c:spPr>
              <a:solidFill>
                <a:srgbClr val="C00000"/>
              </a:solidFill>
              <a:ln w="9525" cap="flat" cmpd="sng" algn="ctr">
                <a:noFill/>
                <a:round/>
              </a:ln>
              <a:effectLst/>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Tabelle1!$A$3:$A$5</c:f>
              <c:strCache>
                <c:ptCount val="3"/>
                <c:pt idx="0">
                  <c:v>nicht zufrieden </c:v>
                </c:pt>
                <c:pt idx="1">
                  <c:v>teils teils  </c:v>
                </c:pt>
                <c:pt idx="2">
                  <c:v>sehr zufrieden </c:v>
                </c:pt>
              </c:strCache>
            </c:strRef>
          </c:cat>
          <c:val>
            <c:numRef>
              <c:f>Tabelle1!$B$3:$B$5</c:f>
              <c:numCache>
                <c:formatCode>General</c:formatCode>
                <c:ptCount val="3"/>
                <c:pt idx="0">
                  <c:v>56.1</c:v>
                </c:pt>
                <c:pt idx="1">
                  <c:v>23.9</c:v>
                </c:pt>
                <c:pt idx="2">
                  <c:v>19.899999999999999</c:v>
                </c:pt>
              </c:numCache>
            </c:numRef>
          </c:val>
        </c:ser>
        <c:dLbls>
          <c:showLegendKey val="0"/>
          <c:showVal val="1"/>
          <c:showCatName val="0"/>
          <c:showSerName val="0"/>
          <c:showPercent val="0"/>
          <c:showBubbleSize val="0"/>
        </c:dLbls>
        <c:gapWidth val="150"/>
        <c:shape val="box"/>
        <c:axId val="288004304"/>
        <c:axId val="287853240"/>
        <c:axId val="0"/>
      </c:bar3DChart>
      <c:catAx>
        <c:axId val="2880043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e-DE"/>
          </a:p>
        </c:txPr>
        <c:crossAx val="287853240"/>
        <c:crosses val="autoZero"/>
        <c:auto val="1"/>
        <c:lblAlgn val="ctr"/>
        <c:lblOffset val="100"/>
        <c:noMultiLvlLbl val="0"/>
      </c:catAx>
      <c:valAx>
        <c:axId val="287853240"/>
        <c:scaling>
          <c:orientation val="minMax"/>
        </c:scaling>
        <c:delete val="1"/>
        <c:axPos val="l"/>
        <c:numFmt formatCode="General" sourceLinked="1"/>
        <c:majorTickMark val="none"/>
        <c:minorTickMark val="none"/>
        <c:tickLblPos val="nextTo"/>
        <c:crossAx val="28800430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C00000"/>
            </a:solidFill>
            <a:ln w="9525" cap="flat" cmpd="sng" algn="ctr">
              <a:noFill/>
              <a:round/>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Tabelle1!$A$23:$A$25</c:f>
              <c:strCache>
                <c:ptCount val="3"/>
                <c:pt idx="0">
                  <c:v>demotiviert  </c:v>
                </c:pt>
                <c:pt idx="1">
                  <c:v>neutral </c:v>
                </c:pt>
                <c:pt idx="2">
                  <c:v>motiviert und fördert</c:v>
                </c:pt>
              </c:strCache>
            </c:strRef>
          </c:cat>
          <c:val>
            <c:numRef>
              <c:f>Tabelle1!$B$23:$B$25</c:f>
              <c:numCache>
                <c:formatCode>General</c:formatCode>
                <c:ptCount val="3"/>
                <c:pt idx="0">
                  <c:v>49</c:v>
                </c:pt>
                <c:pt idx="1">
                  <c:v>15</c:v>
                </c:pt>
                <c:pt idx="2">
                  <c:v>37</c:v>
                </c:pt>
              </c:numCache>
            </c:numRef>
          </c:val>
        </c:ser>
        <c:dLbls>
          <c:showLegendKey val="0"/>
          <c:showVal val="1"/>
          <c:showCatName val="0"/>
          <c:showSerName val="0"/>
          <c:showPercent val="0"/>
          <c:showBubbleSize val="0"/>
        </c:dLbls>
        <c:gapWidth val="150"/>
        <c:shape val="box"/>
        <c:axId val="289557040"/>
        <c:axId val="289559472"/>
        <c:axId val="0"/>
      </c:bar3DChart>
      <c:catAx>
        <c:axId val="2895570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e-DE"/>
          </a:p>
        </c:txPr>
        <c:crossAx val="289559472"/>
        <c:crosses val="autoZero"/>
        <c:auto val="1"/>
        <c:lblAlgn val="ctr"/>
        <c:lblOffset val="100"/>
        <c:noMultiLvlLbl val="0"/>
      </c:catAx>
      <c:valAx>
        <c:axId val="289559472"/>
        <c:scaling>
          <c:orientation val="minMax"/>
        </c:scaling>
        <c:delete val="1"/>
        <c:axPos val="l"/>
        <c:numFmt formatCode="General" sourceLinked="1"/>
        <c:majorTickMark val="none"/>
        <c:minorTickMark val="none"/>
        <c:tickLblPos val="nextTo"/>
        <c:crossAx val="2895570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4DF26-65AC-40AC-A4B9-3EC32304FC0C}" type="doc">
      <dgm:prSet loTypeId="urn:microsoft.com/office/officeart/2005/8/layout/arrow6" loCatId="process" qsTypeId="urn:microsoft.com/office/officeart/2005/8/quickstyle/simple4" qsCatId="simple" csTypeId="urn:microsoft.com/office/officeart/2005/8/colors/accent1_2" csCatId="accent1" phldr="1"/>
      <dgm:spPr/>
      <dgm:t>
        <a:bodyPr/>
        <a:lstStyle/>
        <a:p>
          <a:endParaRPr lang="de-DE"/>
        </a:p>
      </dgm:t>
    </dgm:pt>
    <dgm:pt modelId="{3CCFCB23-4983-4DD0-9DAD-6B71F5780DC9}">
      <dgm:prSet phldrT="[Text]"/>
      <dgm:spPr/>
      <dgm:t>
        <a:bodyPr/>
        <a:lstStyle/>
        <a:p>
          <a:r>
            <a:rPr lang="de-DE" dirty="0" smtClean="0"/>
            <a:t> </a:t>
          </a:r>
          <a:endParaRPr lang="de-DE" dirty="0"/>
        </a:p>
      </dgm:t>
    </dgm:pt>
    <dgm:pt modelId="{1BF4F16D-7184-49ED-8DEA-EC43709656DE}" type="parTrans" cxnId="{2C498CE4-9179-411B-8CC3-FBC761EEDE8A}">
      <dgm:prSet/>
      <dgm:spPr/>
      <dgm:t>
        <a:bodyPr/>
        <a:lstStyle/>
        <a:p>
          <a:endParaRPr lang="de-DE"/>
        </a:p>
      </dgm:t>
    </dgm:pt>
    <dgm:pt modelId="{950A9801-80DA-4528-A3EC-3B91244DE726}" type="sibTrans" cxnId="{2C498CE4-9179-411B-8CC3-FBC761EEDE8A}">
      <dgm:prSet/>
      <dgm:spPr/>
      <dgm:t>
        <a:bodyPr/>
        <a:lstStyle/>
        <a:p>
          <a:endParaRPr lang="de-DE"/>
        </a:p>
      </dgm:t>
    </dgm:pt>
    <dgm:pt modelId="{9B46E42F-39D7-4F94-B871-954BE1619B37}">
      <dgm:prSet phldrT="[Text]"/>
      <dgm:spPr/>
      <dgm:t>
        <a:bodyPr/>
        <a:lstStyle/>
        <a:p>
          <a:r>
            <a:rPr lang="de-DE" dirty="0" smtClean="0"/>
            <a:t> </a:t>
          </a:r>
          <a:endParaRPr lang="de-DE" dirty="0"/>
        </a:p>
      </dgm:t>
    </dgm:pt>
    <dgm:pt modelId="{D000469B-E259-4E2C-9CFB-32E6F8532BD0}" type="parTrans" cxnId="{806CA3D2-920A-42A0-A9C3-B7B85EC8DAA2}">
      <dgm:prSet/>
      <dgm:spPr/>
      <dgm:t>
        <a:bodyPr/>
        <a:lstStyle/>
        <a:p>
          <a:endParaRPr lang="de-DE"/>
        </a:p>
      </dgm:t>
    </dgm:pt>
    <dgm:pt modelId="{876A0D40-C9C2-44F0-8361-C84F02ECB05C}" type="sibTrans" cxnId="{806CA3D2-920A-42A0-A9C3-B7B85EC8DAA2}">
      <dgm:prSet/>
      <dgm:spPr/>
      <dgm:t>
        <a:bodyPr/>
        <a:lstStyle/>
        <a:p>
          <a:endParaRPr lang="de-DE"/>
        </a:p>
      </dgm:t>
    </dgm:pt>
    <dgm:pt modelId="{3A216AA5-629C-47AE-B5CD-6E481E21D00B}" type="pres">
      <dgm:prSet presAssocID="{FB54DF26-65AC-40AC-A4B9-3EC32304FC0C}" presName="compositeShape" presStyleCnt="0">
        <dgm:presLayoutVars>
          <dgm:chMax val="2"/>
          <dgm:dir/>
          <dgm:resizeHandles val="exact"/>
        </dgm:presLayoutVars>
      </dgm:prSet>
      <dgm:spPr/>
      <dgm:t>
        <a:bodyPr/>
        <a:lstStyle/>
        <a:p>
          <a:endParaRPr lang="de-DE"/>
        </a:p>
      </dgm:t>
    </dgm:pt>
    <dgm:pt modelId="{23003254-EAA3-4E3D-9E6A-85810064A7D6}" type="pres">
      <dgm:prSet presAssocID="{FB54DF26-65AC-40AC-A4B9-3EC32304FC0C}" presName="ribbon" presStyleLbl="node1" presStyleIdx="0" presStyleCnt="1"/>
      <dgm:spPr/>
    </dgm:pt>
    <dgm:pt modelId="{4239847F-B905-4AD4-AB33-BD2A126A1FA4}" type="pres">
      <dgm:prSet presAssocID="{FB54DF26-65AC-40AC-A4B9-3EC32304FC0C}" presName="leftArrowText" presStyleLbl="node1" presStyleIdx="0" presStyleCnt="1">
        <dgm:presLayoutVars>
          <dgm:chMax val="0"/>
          <dgm:bulletEnabled val="1"/>
        </dgm:presLayoutVars>
      </dgm:prSet>
      <dgm:spPr/>
      <dgm:t>
        <a:bodyPr/>
        <a:lstStyle/>
        <a:p>
          <a:endParaRPr lang="de-DE"/>
        </a:p>
      </dgm:t>
    </dgm:pt>
    <dgm:pt modelId="{23B21019-5B43-4E2C-8791-21F6DBC53686}" type="pres">
      <dgm:prSet presAssocID="{FB54DF26-65AC-40AC-A4B9-3EC32304FC0C}" presName="rightArrowText" presStyleLbl="node1" presStyleIdx="0" presStyleCnt="1">
        <dgm:presLayoutVars>
          <dgm:chMax val="0"/>
          <dgm:bulletEnabled val="1"/>
        </dgm:presLayoutVars>
      </dgm:prSet>
      <dgm:spPr/>
      <dgm:t>
        <a:bodyPr/>
        <a:lstStyle/>
        <a:p>
          <a:endParaRPr lang="de-DE"/>
        </a:p>
      </dgm:t>
    </dgm:pt>
  </dgm:ptLst>
  <dgm:cxnLst>
    <dgm:cxn modelId="{FDF52E44-5C53-42DA-81D8-622824D2209C}" type="presOf" srcId="{9B46E42F-39D7-4F94-B871-954BE1619B37}" destId="{23B21019-5B43-4E2C-8791-21F6DBC53686}" srcOrd="0" destOrd="0" presId="urn:microsoft.com/office/officeart/2005/8/layout/arrow6"/>
    <dgm:cxn modelId="{806CA3D2-920A-42A0-A9C3-B7B85EC8DAA2}" srcId="{FB54DF26-65AC-40AC-A4B9-3EC32304FC0C}" destId="{9B46E42F-39D7-4F94-B871-954BE1619B37}" srcOrd="1" destOrd="0" parTransId="{D000469B-E259-4E2C-9CFB-32E6F8532BD0}" sibTransId="{876A0D40-C9C2-44F0-8361-C84F02ECB05C}"/>
    <dgm:cxn modelId="{A5C1591C-2871-4576-91CB-FD30A87D572F}" type="presOf" srcId="{FB54DF26-65AC-40AC-A4B9-3EC32304FC0C}" destId="{3A216AA5-629C-47AE-B5CD-6E481E21D00B}" srcOrd="0" destOrd="0" presId="urn:microsoft.com/office/officeart/2005/8/layout/arrow6"/>
    <dgm:cxn modelId="{2C498CE4-9179-411B-8CC3-FBC761EEDE8A}" srcId="{FB54DF26-65AC-40AC-A4B9-3EC32304FC0C}" destId="{3CCFCB23-4983-4DD0-9DAD-6B71F5780DC9}" srcOrd="0" destOrd="0" parTransId="{1BF4F16D-7184-49ED-8DEA-EC43709656DE}" sibTransId="{950A9801-80DA-4528-A3EC-3B91244DE726}"/>
    <dgm:cxn modelId="{1AA5313F-5746-481C-AEDF-CCFA394BA998}" type="presOf" srcId="{3CCFCB23-4983-4DD0-9DAD-6B71F5780DC9}" destId="{4239847F-B905-4AD4-AB33-BD2A126A1FA4}" srcOrd="0" destOrd="0" presId="urn:microsoft.com/office/officeart/2005/8/layout/arrow6"/>
    <dgm:cxn modelId="{09B8F981-22E4-4F45-9E55-F4A9FF9AB4D0}" type="presParOf" srcId="{3A216AA5-629C-47AE-B5CD-6E481E21D00B}" destId="{23003254-EAA3-4E3D-9E6A-85810064A7D6}" srcOrd="0" destOrd="0" presId="urn:microsoft.com/office/officeart/2005/8/layout/arrow6"/>
    <dgm:cxn modelId="{E30B318A-0E5F-4CD2-B8CA-C89B8E4EBAEB}" type="presParOf" srcId="{3A216AA5-629C-47AE-B5CD-6E481E21D00B}" destId="{4239847F-B905-4AD4-AB33-BD2A126A1FA4}" srcOrd="1" destOrd="0" presId="urn:microsoft.com/office/officeart/2005/8/layout/arrow6"/>
    <dgm:cxn modelId="{832B104E-7E86-4DB0-94A1-61889DDF4B0B}" type="presParOf" srcId="{3A216AA5-629C-47AE-B5CD-6E481E21D00B}" destId="{23B21019-5B43-4E2C-8791-21F6DBC53686}"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54DF26-65AC-40AC-A4B9-3EC32304FC0C}" type="doc">
      <dgm:prSet loTypeId="urn:microsoft.com/office/officeart/2005/8/layout/arrow6" loCatId="process" qsTypeId="urn:microsoft.com/office/officeart/2005/8/quickstyle/simple4" qsCatId="simple" csTypeId="urn:microsoft.com/office/officeart/2005/8/colors/accent1_2" csCatId="accent1" phldr="1"/>
      <dgm:spPr/>
      <dgm:t>
        <a:bodyPr/>
        <a:lstStyle/>
        <a:p>
          <a:endParaRPr lang="de-DE"/>
        </a:p>
      </dgm:t>
    </dgm:pt>
    <dgm:pt modelId="{3CCFCB23-4983-4DD0-9DAD-6B71F5780DC9}">
      <dgm:prSet phldrT="[Text]"/>
      <dgm:spPr/>
      <dgm:t>
        <a:bodyPr/>
        <a:lstStyle/>
        <a:p>
          <a:r>
            <a:rPr lang="de-DE" dirty="0" smtClean="0"/>
            <a:t> </a:t>
          </a:r>
          <a:endParaRPr lang="de-DE" dirty="0"/>
        </a:p>
      </dgm:t>
    </dgm:pt>
    <dgm:pt modelId="{1BF4F16D-7184-49ED-8DEA-EC43709656DE}" type="parTrans" cxnId="{2C498CE4-9179-411B-8CC3-FBC761EEDE8A}">
      <dgm:prSet/>
      <dgm:spPr/>
      <dgm:t>
        <a:bodyPr/>
        <a:lstStyle/>
        <a:p>
          <a:endParaRPr lang="de-DE"/>
        </a:p>
      </dgm:t>
    </dgm:pt>
    <dgm:pt modelId="{950A9801-80DA-4528-A3EC-3B91244DE726}" type="sibTrans" cxnId="{2C498CE4-9179-411B-8CC3-FBC761EEDE8A}">
      <dgm:prSet/>
      <dgm:spPr/>
      <dgm:t>
        <a:bodyPr/>
        <a:lstStyle/>
        <a:p>
          <a:endParaRPr lang="de-DE"/>
        </a:p>
      </dgm:t>
    </dgm:pt>
    <dgm:pt modelId="{9B46E42F-39D7-4F94-B871-954BE1619B37}">
      <dgm:prSet phldrT="[Text]"/>
      <dgm:spPr/>
      <dgm:t>
        <a:bodyPr/>
        <a:lstStyle/>
        <a:p>
          <a:r>
            <a:rPr lang="de-DE" dirty="0" smtClean="0"/>
            <a:t> </a:t>
          </a:r>
          <a:endParaRPr lang="de-DE" dirty="0"/>
        </a:p>
      </dgm:t>
    </dgm:pt>
    <dgm:pt modelId="{D000469B-E259-4E2C-9CFB-32E6F8532BD0}" type="parTrans" cxnId="{806CA3D2-920A-42A0-A9C3-B7B85EC8DAA2}">
      <dgm:prSet/>
      <dgm:spPr/>
      <dgm:t>
        <a:bodyPr/>
        <a:lstStyle/>
        <a:p>
          <a:endParaRPr lang="de-DE"/>
        </a:p>
      </dgm:t>
    </dgm:pt>
    <dgm:pt modelId="{876A0D40-C9C2-44F0-8361-C84F02ECB05C}" type="sibTrans" cxnId="{806CA3D2-920A-42A0-A9C3-B7B85EC8DAA2}">
      <dgm:prSet/>
      <dgm:spPr/>
      <dgm:t>
        <a:bodyPr/>
        <a:lstStyle/>
        <a:p>
          <a:endParaRPr lang="de-DE"/>
        </a:p>
      </dgm:t>
    </dgm:pt>
    <dgm:pt modelId="{3A216AA5-629C-47AE-B5CD-6E481E21D00B}" type="pres">
      <dgm:prSet presAssocID="{FB54DF26-65AC-40AC-A4B9-3EC32304FC0C}" presName="compositeShape" presStyleCnt="0">
        <dgm:presLayoutVars>
          <dgm:chMax val="2"/>
          <dgm:dir/>
          <dgm:resizeHandles val="exact"/>
        </dgm:presLayoutVars>
      </dgm:prSet>
      <dgm:spPr/>
      <dgm:t>
        <a:bodyPr/>
        <a:lstStyle/>
        <a:p>
          <a:endParaRPr lang="de-DE"/>
        </a:p>
      </dgm:t>
    </dgm:pt>
    <dgm:pt modelId="{23003254-EAA3-4E3D-9E6A-85810064A7D6}" type="pres">
      <dgm:prSet presAssocID="{FB54DF26-65AC-40AC-A4B9-3EC32304FC0C}" presName="ribbon" presStyleLbl="node1" presStyleIdx="0" presStyleCnt="1"/>
      <dgm:spPr/>
    </dgm:pt>
    <dgm:pt modelId="{4239847F-B905-4AD4-AB33-BD2A126A1FA4}" type="pres">
      <dgm:prSet presAssocID="{FB54DF26-65AC-40AC-A4B9-3EC32304FC0C}" presName="leftArrowText" presStyleLbl="node1" presStyleIdx="0" presStyleCnt="1">
        <dgm:presLayoutVars>
          <dgm:chMax val="0"/>
          <dgm:bulletEnabled val="1"/>
        </dgm:presLayoutVars>
      </dgm:prSet>
      <dgm:spPr/>
      <dgm:t>
        <a:bodyPr/>
        <a:lstStyle/>
        <a:p>
          <a:endParaRPr lang="de-DE"/>
        </a:p>
      </dgm:t>
    </dgm:pt>
    <dgm:pt modelId="{23B21019-5B43-4E2C-8791-21F6DBC53686}" type="pres">
      <dgm:prSet presAssocID="{FB54DF26-65AC-40AC-A4B9-3EC32304FC0C}" presName="rightArrowText" presStyleLbl="node1" presStyleIdx="0" presStyleCnt="1">
        <dgm:presLayoutVars>
          <dgm:chMax val="0"/>
          <dgm:bulletEnabled val="1"/>
        </dgm:presLayoutVars>
      </dgm:prSet>
      <dgm:spPr/>
      <dgm:t>
        <a:bodyPr/>
        <a:lstStyle/>
        <a:p>
          <a:endParaRPr lang="de-DE"/>
        </a:p>
      </dgm:t>
    </dgm:pt>
  </dgm:ptLst>
  <dgm:cxnLst>
    <dgm:cxn modelId="{3A4B09E2-2295-44FE-8106-7ED1F868DCC9}" type="presOf" srcId="{3CCFCB23-4983-4DD0-9DAD-6B71F5780DC9}" destId="{4239847F-B905-4AD4-AB33-BD2A126A1FA4}" srcOrd="0" destOrd="0" presId="urn:microsoft.com/office/officeart/2005/8/layout/arrow6"/>
    <dgm:cxn modelId="{043CCEF3-335C-4998-94E2-98609E82B866}" type="presOf" srcId="{FB54DF26-65AC-40AC-A4B9-3EC32304FC0C}" destId="{3A216AA5-629C-47AE-B5CD-6E481E21D00B}" srcOrd="0" destOrd="0" presId="urn:microsoft.com/office/officeart/2005/8/layout/arrow6"/>
    <dgm:cxn modelId="{806CA3D2-920A-42A0-A9C3-B7B85EC8DAA2}" srcId="{FB54DF26-65AC-40AC-A4B9-3EC32304FC0C}" destId="{9B46E42F-39D7-4F94-B871-954BE1619B37}" srcOrd="1" destOrd="0" parTransId="{D000469B-E259-4E2C-9CFB-32E6F8532BD0}" sibTransId="{876A0D40-C9C2-44F0-8361-C84F02ECB05C}"/>
    <dgm:cxn modelId="{2C498CE4-9179-411B-8CC3-FBC761EEDE8A}" srcId="{FB54DF26-65AC-40AC-A4B9-3EC32304FC0C}" destId="{3CCFCB23-4983-4DD0-9DAD-6B71F5780DC9}" srcOrd="0" destOrd="0" parTransId="{1BF4F16D-7184-49ED-8DEA-EC43709656DE}" sibTransId="{950A9801-80DA-4528-A3EC-3B91244DE726}"/>
    <dgm:cxn modelId="{64B512D5-1EC6-4782-9F0E-33A8CCDB7094}" type="presOf" srcId="{9B46E42F-39D7-4F94-B871-954BE1619B37}" destId="{23B21019-5B43-4E2C-8791-21F6DBC53686}" srcOrd="0" destOrd="0" presId="urn:microsoft.com/office/officeart/2005/8/layout/arrow6"/>
    <dgm:cxn modelId="{CAC71B87-C568-4A38-8F2E-B5DE15109250}" type="presParOf" srcId="{3A216AA5-629C-47AE-B5CD-6E481E21D00B}" destId="{23003254-EAA3-4E3D-9E6A-85810064A7D6}" srcOrd="0" destOrd="0" presId="urn:microsoft.com/office/officeart/2005/8/layout/arrow6"/>
    <dgm:cxn modelId="{742ED912-E933-4341-A39F-C1D71FA4DDD6}" type="presParOf" srcId="{3A216AA5-629C-47AE-B5CD-6E481E21D00B}" destId="{4239847F-B905-4AD4-AB33-BD2A126A1FA4}" srcOrd="1" destOrd="0" presId="urn:microsoft.com/office/officeart/2005/8/layout/arrow6"/>
    <dgm:cxn modelId="{CA4DE637-5A21-4234-81D4-9A4EE9360312}" type="presParOf" srcId="{3A216AA5-629C-47AE-B5CD-6E481E21D00B}" destId="{23B21019-5B43-4E2C-8791-21F6DBC53686}"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54DF26-65AC-40AC-A4B9-3EC32304FC0C}" type="doc">
      <dgm:prSet loTypeId="urn:microsoft.com/office/officeart/2005/8/layout/arrow6" loCatId="process" qsTypeId="urn:microsoft.com/office/officeart/2005/8/quickstyle/simple4" qsCatId="simple" csTypeId="urn:microsoft.com/office/officeart/2005/8/colors/accent1_2" csCatId="accent1" phldr="1"/>
      <dgm:spPr/>
      <dgm:t>
        <a:bodyPr/>
        <a:lstStyle/>
        <a:p>
          <a:endParaRPr lang="de-DE"/>
        </a:p>
      </dgm:t>
    </dgm:pt>
    <dgm:pt modelId="{3CCFCB23-4983-4DD0-9DAD-6B71F5780DC9}">
      <dgm:prSet phldrT="[Text]"/>
      <dgm:spPr/>
      <dgm:t>
        <a:bodyPr/>
        <a:lstStyle/>
        <a:p>
          <a:r>
            <a:rPr lang="de-DE" dirty="0" smtClean="0"/>
            <a:t> </a:t>
          </a:r>
          <a:endParaRPr lang="de-DE" dirty="0"/>
        </a:p>
      </dgm:t>
    </dgm:pt>
    <dgm:pt modelId="{1BF4F16D-7184-49ED-8DEA-EC43709656DE}" type="parTrans" cxnId="{2C498CE4-9179-411B-8CC3-FBC761EEDE8A}">
      <dgm:prSet/>
      <dgm:spPr/>
      <dgm:t>
        <a:bodyPr/>
        <a:lstStyle/>
        <a:p>
          <a:endParaRPr lang="de-DE"/>
        </a:p>
      </dgm:t>
    </dgm:pt>
    <dgm:pt modelId="{950A9801-80DA-4528-A3EC-3B91244DE726}" type="sibTrans" cxnId="{2C498CE4-9179-411B-8CC3-FBC761EEDE8A}">
      <dgm:prSet/>
      <dgm:spPr/>
      <dgm:t>
        <a:bodyPr/>
        <a:lstStyle/>
        <a:p>
          <a:endParaRPr lang="de-DE"/>
        </a:p>
      </dgm:t>
    </dgm:pt>
    <dgm:pt modelId="{9B46E42F-39D7-4F94-B871-954BE1619B37}">
      <dgm:prSet phldrT="[Text]"/>
      <dgm:spPr/>
      <dgm:t>
        <a:bodyPr/>
        <a:lstStyle/>
        <a:p>
          <a:r>
            <a:rPr lang="de-DE" dirty="0" smtClean="0"/>
            <a:t> </a:t>
          </a:r>
          <a:endParaRPr lang="de-DE" dirty="0"/>
        </a:p>
      </dgm:t>
    </dgm:pt>
    <dgm:pt modelId="{D000469B-E259-4E2C-9CFB-32E6F8532BD0}" type="parTrans" cxnId="{806CA3D2-920A-42A0-A9C3-B7B85EC8DAA2}">
      <dgm:prSet/>
      <dgm:spPr/>
      <dgm:t>
        <a:bodyPr/>
        <a:lstStyle/>
        <a:p>
          <a:endParaRPr lang="de-DE"/>
        </a:p>
      </dgm:t>
    </dgm:pt>
    <dgm:pt modelId="{876A0D40-C9C2-44F0-8361-C84F02ECB05C}" type="sibTrans" cxnId="{806CA3D2-920A-42A0-A9C3-B7B85EC8DAA2}">
      <dgm:prSet/>
      <dgm:spPr/>
      <dgm:t>
        <a:bodyPr/>
        <a:lstStyle/>
        <a:p>
          <a:endParaRPr lang="de-DE"/>
        </a:p>
      </dgm:t>
    </dgm:pt>
    <dgm:pt modelId="{3A216AA5-629C-47AE-B5CD-6E481E21D00B}" type="pres">
      <dgm:prSet presAssocID="{FB54DF26-65AC-40AC-A4B9-3EC32304FC0C}" presName="compositeShape" presStyleCnt="0">
        <dgm:presLayoutVars>
          <dgm:chMax val="2"/>
          <dgm:dir/>
          <dgm:resizeHandles val="exact"/>
        </dgm:presLayoutVars>
      </dgm:prSet>
      <dgm:spPr/>
      <dgm:t>
        <a:bodyPr/>
        <a:lstStyle/>
        <a:p>
          <a:endParaRPr lang="de-DE"/>
        </a:p>
      </dgm:t>
    </dgm:pt>
    <dgm:pt modelId="{23003254-EAA3-4E3D-9E6A-85810064A7D6}" type="pres">
      <dgm:prSet presAssocID="{FB54DF26-65AC-40AC-A4B9-3EC32304FC0C}" presName="ribbon" presStyleLbl="node1" presStyleIdx="0" presStyleCnt="1"/>
      <dgm:spPr/>
    </dgm:pt>
    <dgm:pt modelId="{4239847F-B905-4AD4-AB33-BD2A126A1FA4}" type="pres">
      <dgm:prSet presAssocID="{FB54DF26-65AC-40AC-A4B9-3EC32304FC0C}" presName="leftArrowText" presStyleLbl="node1" presStyleIdx="0" presStyleCnt="1">
        <dgm:presLayoutVars>
          <dgm:chMax val="0"/>
          <dgm:bulletEnabled val="1"/>
        </dgm:presLayoutVars>
      </dgm:prSet>
      <dgm:spPr/>
      <dgm:t>
        <a:bodyPr/>
        <a:lstStyle/>
        <a:p>
          <a:endParaRPr lang="de-DE"/>
        </a:p>
      </dgm:t>
    </dgm:pt>
    <dgm:pt modelId="{23B21019-5B43-4E2C-8791-21F6DBC53686}" type="pres">
      <dgm:prSet presAssocID="{FB54DF26-65AC-40AC-A4B9-3EC32304FC0C}" presName="rightArrowText" presStyleLbl="node1" presStyleIdx="0" presStyleCnt="1">
        <dgm:presLayoutVars>
          <dgm:chMax val="0"/>
          <dgm:bulletEnabled val="1"/>
        </dgm:presLayoutVars>
      </dgm:prSet>
      <dgm:spPr/>
      <dgm:t>
        <a:bodyPr/>
        <a:lstStyle/>
        <a:p>
          <a:endParaRPr lang="de-DE"/>
        </a:p>
      </dgm:t>
    </dgm:pt>
  </dgm:ptLst>
  <dgm:cxnLst>
    <dgm:cxn modelId="{80BBCDB7-8273-4787-B0D0-65617591E66D}" type="presOf" srcId="{3CCFCB23-4983-4DD0-9DAD-6B71F5780DC9}" destId="{4239847F-B905-4AD4-AB33-BD2A126A1FA4}" srcOrd="0" destOrd="0" presId="urn:microsoft.com/office/officeart/2005/8/layout/arrow6"/>
    <dgm:cxn modelId="{BE49583E-640A-47FF-B81A-A85388594758}" type="presOf" srcId="{FB54DF26-65AC-40AC-A4B9-3EC32304FC0C}" destId="{3A216AA5-629C-47AE-B5CD-6E481E21D00B}" srcOrd="0" destOrd="0" presId="urn:microsoft.com/office/officeart/2005/8/layout/arrow6"/>
    <dgm:cxn modelId="{806CA3D2-920A-42A0-A9C3-B7B85EC8DAA2}" srcId="{FB54DF26-65AC-40AC-A4B9-3EC32304FC0C}" destId="{9B46E42F-39D7-4F94-B871-954BE1619B37}" srcOrd="1" destOrd="0" parTransId="{D000469B-E259-4E2C-9CFB-32E6F8532BD0}" sibTransId="{876A0D40-C9C2-44F0-8361-C84F02ECB05C}"/>
    <dgm:cxn modelId="{6BDF406E-1C6C-4F64-942F-EB4B2512E289}" type="presOf" srcId="{9B46E42F-39D7-4F94-B871-954BE1619B37}" destId="{23B21019-5B43-4E2C-8791-21F6DBC53686}" srcOrd="0" destOrd="0" presId="urn:microsoft.com/office/officeart/2005/8/layout/arrow6"/>
    <dgm:cxn modelId="{2C498CE4-9179-411B-8CC3-FBC761EEDE8A}" srcId="{FB54DF26-65AC-40AC-A4B9-3EC32304FC0C}" destId="{3CCFCB23-4983-4DD0-9DAD-6B71F5780DC9}" srcOrd="0" destOrd="0" parTransId="{1BF4F16D-7184-49ED-8DEA-EC43709656DE}" sibTransId="{950A9801-80DA-4528-A3EC-3B91244DE726}"/>
    <dgm:cxn modelId="{D26E2DDB-683B-482E-8AF0-60094877F6EA}" type="presParOf" srcId="{3A216AA5-629C-47AE-B5CD-6E481E21D00B}" destId="{23003254-EAA3-4E3D-9E6A-85810064A7D6}" srcOrd="0" destOrd="0" presId="urn:microsoft.com/office/officeart/2005/8/layout/arrow6"/>
    <dgm:cxn modelId="{C962A273-E62C-4D9C-ADAE-DF9E12730FE4}" type="presParOf" srcId="{3A216AA5-629C-47AE-B5CD-6E481E21D00B}" destId="{4239847F-B905-4AD4-AB33-BD2A126A1FA4}" srcOrd="1" destOrd="0" presId="urn:microsoft.com/office/officeart/2005/8/layout/arrow6"/>
    <dgm:cxn modelId="{CC48F008-E415-4421-BD4E-8392A461F696}" type="presParOf" srcId="{3A216AA5-629C-47AE-B5CD-6E481E21D00B}" destId="{23B21019-5B43-4E2C-8791-21F6DBC53686}"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909481-A1EC-4E53-BB67-6A55D26D68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514DEAAB-AA7E-49E0-89E2-5E6B68424664}">
      <dgm:prSet phldrT="[Text]"/>
      <dgm:spPr>
        <a:solidFill>
          <a:srgbClr val="CC0000"/>
        </a:solidFill>
      </dgm:spPr>
      <dgm:t>
        <a:bodyPr/>
        <a:lstStyle/>
        <a:p>
          <a:r>
            <a:rPr lang="de-DE" dirty="0" smtClean="0">
              <a:latin typeface="Wuerth Bold" panose="020B0802020204020204" pitchFamily="34" charset="0"/>
            </a:rPr>
            <a:t>Führungskräfte als Hemmschuh?</a:t>
          </a:r>
          <a:endParaRPr lang="de-DE" dirty="0"/>
        </a:p>
      </dgm:t>
    </dgm:pt>
    <dgm:pt modelId="{DB9DF306-6ECA-4843-859E-9B7683FCB0B2}" type="parTrans" cxnId="{E86C805E-812B-474B-9FCC-8ECCDDECBBEC}">
      <dgm:prSet/>
      <dgm:spPr/>
      <dgm:t>
        <a:bodyPr/>
        <a:lstStyle/>
        <a:p>
          <a:endParaRPr lang="de-DE"/>
        </a:p>
      </dgm:t>
    </dgm:pt>
    <dgm:pt modelId="{64DCA0B1-B7F1-4AF9-A351-35B1E65F3942}" type="sibTrans" cxnId="{E86C805E-812B-474B-9FCC-8ECCDDECBBEC}">
      <dgm:prSet/>
      <dgm:spPr/>
      <dgm:t>
        <a:bodyPr/>
        <a:lstStyle/>
        <a:p>
          <a:endParaRPr lang="de-DE"/>
        </a:p>
      </dgm:t>
    </dgm:pt>
    <dgm:pt modelId="{BD825607-E94A-437E-BD65-5A3B8AC174D1}">
      <dgm:prSet phldrT="[Text]"/>
      <dgm:spPr>
        <a:solidFill>
          <a:srgbClr val="CC0000"/>
        </a:solidFill>
      </dgm:spPr>
      <dgm:t>
        <a:bodyPr/>
        <a:lstStyle/>
        <a:p>
          <a:r>
            <a:rPr lang="de-DE" dirty="0" smtClean="0">
              <a:latin typeface="Wuerth Bold" panose="020B0802020204020204" pitchFamily="34" charset="0"/>
            </a:rPr>
            <a:t>Führungskräfte als </a:t>
          </a:r>
          <a:r>
            <a:rPr lang="de-DE" dirty="0" err="1" smtClean="0">
              <a:latin typeface="Wuerth Bold" panose="020B0802020204020204" pitchFamily="34" charset="0"/>
            </a:rPr>
            <a:t>Motivationsverhinderer</a:t>
          </a:r>
          <a:r>
            <a:rPr lang="de-DE" dirty="0" smtClean="0">
              <a:latin typeface="Wuerth Bold" panose="020B0802020204020204" pitchFamily="34" charset="0"/>
            </a:rPr>
            <a:t>?</a:t>
          </a:r>
          <a:endParaRPr lang="de-DE" dirty="0"/>
        </a:p>
      </dgm:t>
    </dgm:pt>
    <dgm:pt modelId="{CC91A376-F973-416D-9586-B4F28C91DD07}" type="parTrans" cxnId="{064C5386-008E-4F69-8ED9-648BBB4BFEAE}">
      <dgm:prSet/>
      <dgm:spPr/>
      <dgm:t>
        <a:bodyPr/>
        <a:lstStyle/>
        <a:p>
          <a:endParaRPr lang="de-DE"/>
        </a:p>
      </dgm:t>
    </dgm:pt>
    <dgm:pt modelId="{3C9294F7-BA6B-41C1-A831-C2D16B0F8856}" type="sibTrans" cxnId="{064C5386-008E-4F69-8ED9-648BBB4BFEAE}">
      <dgm:prSet/>
      <dgm:spPr/>
      <dgm:t>
        <a:bodyPr/>
        <a:lstStyle/>
        <a:p>
          <a:endParaRPr lang="de-DE"/>
        </a:p>
      </dgm:t>
    </dgm:pt>
    <dgm:pt modelId="{14340A9E-1A88-4C10-B5A2-43EA780084D2}">
      <dgm:prSet phldrT="[Text]"/>
      <dgm:spPr>
        <a:solidFill>
          <a:srgbClr val="CC0000"/>
        </a:solidFill>
      </dgm:spPr>
      <dgm:t>
        <a:bodyPr/>
        <a:lstStyle/>
        <a:p>
          <a:r>
            <a:rPr lang="de-DE" dirty="0" smtClean="0">
              <a:latin typeface="Wuerth Bold" panose="020B0802020204020204" pitchFamily="34" charset="0"/>
            </a:rPr>
            <a:t>Führungskräfte als Ursache für Unzufriedenheit?</a:t>
          </a:r>
          <a:endParaRPr lang="de-DE" dirty="0"/>
        </a:p>
      </dgm:t>
    </dgm:pt>
    <dgm:pt modelId="{EC67AC10-128A-4C28-A0C3-37A7C04892C7}" type="parTrans" cxnId="{3813A3AF-7133-4C80-9971-7D01D7F17004}">
      <dgm:prSet/>
      <dgm:spPr/>
      <dgm:t>
        <a:bodyPr/>
        <a:lstStyle/>
        <a:p>
          <a:endParaRPr lang="de-DE"/>
        </a:p>
      </dgm:t>
    </dgm:pt>
    <dgm:pt modelId="{1AB13D2E-F747-402D-BD62-A6ABB96B0761}" type="sibTrans" cxnId="{3813A3AF-7133-4C80-9971-7D01D7F17004}">
      <dgm:prSet/>
      <dgm:spPr/>
      <dgm:t>
        <a:bodyPr/>
        <a:lstStyle/>
        <a:p>
          <a:endParaRPr lang="de-DE"/>
        </a:p>
      </dgm:t>
    </dgm:pt>
    <dgm:pt modelId="{FE7B07CB-2401-4A37-8F51-3663C85DB7E9}" type="pres">
      <dgm:prSet presAssocID="{A3909481-A1EC-4E53-BB67-6A55D26D68FC}" presName="Name0" presStyleCnt="0">
        <dgm:presLayoutVars>
          <dgm:chMax val="7"/>
          <dgm:chPref val="7"/>
          <dgm:dir/>
        </dgm:presLayoutVars>
      </dgm:prSet>
      <dgm:spPr/>
      <dgm:t>
        <a:bodyPr/>
        <a:lstStyle/>
        <a:p>
          <a:endParaRPr lang="de-DE"/>
        </a:p>
      </dgm:t>
    </dgm:pt>
    <dgm:pt modelId="{595602E2-1FEA-4527-86BC-2C999569C582}" type="pres">
      <dgm:prSet presAssocID="{A3909481-A1EC-4E53-BB67-6A55D26D68FC}" presName="Name1" presStyleCnt="0"/>
      <dgm:spPr/>
    </dgm:pt>
    <dgm:pt modelId="{1A6182C3-9FDA-4C41-A1E4-15F30E3B95CD}" type="pres">
      <dgm:prSet presAssocID="{A3909481-A1EC-4E53-BB67-6A55D26D68FC}" presName="cycle" presStyleCnt="0"/>
      <dgm:spPr/>
    </dgm:pt>
    <dgm:pt modelId="{6822C4C6-D8CE-4D05-8A55-FBDD4623C560}" type="pres">
      <dgm:prSet presAssocID="{A3909481-A1EC-4E53-BB67-6A55D26D68FC}" presName="srcNode" presStyleLbl="node1" presStyleIdx="0" presStyleCnt="3"/>
      <dgm:spPr/>
    </dgm:pt>
    <dgm:pt modelId="{A1F6663A-9066-4609-81D4-9F21DA075827}" type="pres">
      <dgm:prSet presAssocID="{A3909481-A1EC-4E53-BB67-6A55D26D68FC}" presName="conn" presStyleLbl="parChTrans1D2" presStyleIdx="0" presStyleCnt="1"/>
      <dgm:spPr/>
      <dgm:t>
        <a:bodyPr/>
        <a:lstStyle/>
        <a:p>
          <a:endParaRPr lang="de-DE"/>
        </a:p>
      </dgm:t>
    </dgm:pt>
    <dgm:pt modelId="{BE03D477-697C-4C42-91C3-1DB5F4779EA3}" type="pres">
      <dgm:prSet presAssocID="{A3909481-A1EC-4E53-BB67-6A55D26D68FC}" presName="extraNode" presStyleLbl="node1" presStyleIdx="0" presStyleCnt="3"/>
      <dgm:spPr/>
    </dgm:pt>
    <dgm:pt modelId="{013E9FF7-2070-49E0-9AEF-A8472CAB00E3}" type="pres">
      <dgm:prSet presAssocID="{A3909481-A1EC-4E53-BB67-6A55D26D68FC}" presName="dstNode" presStyleLbl="node1" presStyleIdx="0" presStyleCnt="3"/>
      <dgm:spPr/>
    </dgm:pt>
    <dgm:pt modelId="{137A4F4A-32B1-4FAB-BAD9-68D2D34BF908}" type="pres">
      <dgm:prSet presAssocID="{514DEAAB-AA7E-49E0-89E2-5E6B68424664}" presName="text_1" presStyleLbl="node1" presStyleIdx="0" presStyleCnt="3">
        <dgm:presLayoutVars>
          <dgm:bulletEnabled val="1"/>
        </dgm:presLayoutVars>
      </dgm:prSet>
      <dgm:spPr/>
      <dgm:t>
        <a:bodyPr/>
        <a:lstStyle/>
        <a:p>
          <a:endParaRPr lang="de-DE"/>
        </a:p>
      </dgm:t>
    </dgm:pt>
    <dgm:pt modelId="{EEF92E31-1B5F-40E5-ABD1-7D230DF6AEA5}" type="pres">
      <dgm:prSet presAssocID="{514DEAAB-AA7E-49E0-89E2-5E6B68424664}" presName="accent_1" presStyleCnt="0"/>
      <dgm:spPr/>
    </dgm:pt>
    <dgm:pt modelId="{7D87EEC3-1D2E-46B0-8F01-CB20B465C00C}" type="pres">
      <dgm:prSet presAssocID="{514DEAAB-AA7E-49E0-89E2-5E6B68424664}"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de-DE"/>
        </a:p>
      </dgm:t>
    </dgm:pt>
    <dgm:pt modelId="{88080487-4433-4107-9C91-833ACE22ABF4}" type="pres">
      <dgm:prSet presAssocID="{BD825607-E94A-437E-BD65-5A3B8AC174D1}" presName="text_2" presStyleLbl="node1" presStyleIdx="1" presStyleCnt="3">
        <dgm:presLayoutVars>
          <dgm:bulletEnabled val="1"/>
        </dgm:presLayoutVars>
      </dgm:prSet>
      <dgm:spPr/>
      <dgm:t>
        <a:bodyPr/>
        <a:lstStyle/>
        <a:p>
          <a:endParaRPr lang="de-DE"/>
        </a:p>
      </dgm:t>
    </dgm:pt>
    <dgm:pt modelId="{A54C7799-2E5F-402A-8CDF-86E5286607DA}" type="pres">
      <dgm:prSet presAssocID="{BD825607-E94A-437E-BD65-5A3B8AC174D1}" presName="accent_2" presStyleCnt="0"/>
      <dgm:spPr/>
    </dgm:pt>
    <dgm:pt modelId="{AD0D8D81-03CF-4739-9627-D914507555D6}" type="pres">
      <dgm:prSet presAssocID="{BD825607-E94A-437E-BD65-5A3B8AC174D1}" presName="accentRepeatNode" presStyleLbl="solidFgAcc1" presStyleIdx="1" presStyleCnt="3"/>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de-DE"/>
        </a:p>
      </dgm:t>
    </dgm:pt>
    <dgm:pt modelId="{5510ED36-5982-412F-AE7B-18D561E913E5}" type="pres">
      <dgm:prSet presAssocID="{14340A9E-1A88-4C10-B5A2-43EA780084D2}" presName="text_3" presStyleLbl="node1" presStyleIdx="2" presStyleCnt="3">
        <dgm:presLayoutVars>
          <dgm:bulletEnabled val="1"/>
        </dgm:presLayoutVars>
      </dgm:prSet>
      <dgm:spPr/>
      <dgm:t>
        <a:bodyPr/>
        <a:lstStyle/>
        <a:p>
          <a:endParaRPr lang="de-DE"/>
        </a:p>
      </dgm:t>
    </dgm:pt>
    <dgm:pt modelId="{AEA46502-C9A1-4DAA-AA15-2B255F62993F}" type="pres">
      <dgm:prSet presAssocID="{14340A9E-1A88-4C10-B5A2-43EA780084D2}" presName="accent_3" presStyleCnt="0"/>
      <dgm:spPr/>
    </dgm:pt>
    <dgm:pt modelId="{B7DB188C-CE57-47AE-BA50-DCD1AC84EF69}" type="pres">
      <dgm:prSet presAssocID="{14340A9E-1A88-4C10-B5A2-43EA780084D2}" presName="accentRepeatNode" presStyleLbl="solidFgAcc1" presStyleIdx="2" presStyleCnt="3"/>
      <dgm:spPr>
        <a:blipFill rotWithShape="0">
          <a:blip xmlns:r="http://schemas.openxmlformats.org/officeDocument/2006/relationships" r:embed="rId1"/>
          <a:stretch>
            <a:fillRect/>
          </a:stretch>
        </a:blipFill>
      </dgm:spPr>
      <dgm:t>
        <a:bodyPr/>
        <a:lstStyle/>
        <a:p>
          <a:endParaRPr lang="de-DE"/>
        </a:p>
      </dgm:t>
    </dgm:pt>
  </dgm:ptLst>
  <dgm:cxnLst>
    <dgm:cxn modelId="{61ABE6A7-C0CB-422B-9085-793C365A429F}" type="presOf" srcId="{BD825607-E94A-437E-BD65-5A3B8AC174D1}" destId="{88080487-4433-4107-9C91-833ACE22ABF4}" srcOrd="0" destOrd="0" presId="urn:microsoft.com/office/officeart/2008/layout/VerticalCurvedList"/>
    <dgm:cxn modelId="{56F171FE-9917-439A-BA31-3A9B8A37BD7C}" type="presOf" srcId="{64DCA0B1-B7F1-4AF9-A351-35B1E65F3942}" destId="{A1F6663A-9066-4609-81D4-9F21DA075827}" srcOrd="0" destOrd="0" presId="urn:microsoft.com/office/officeart/2008/layout/VerticalCurvedList"/>
    <dgm:cxn modelId="{E86C805E-812B-474B-9FCC-8ECCDDECBBEC}" srcId="{A3909481-A1EC-4E53-BB67-6A55D26D68FC}" destId="{514DEAAB-AA7E-49E0-89E2-5E6B68424664}" srcOrd="0" destOrd="0" parTransId="{DB9DF306-6ECA-4843-859E-9B7683FCB0B2}" sibTransId="{64DCA0B1-B7F1-4AF9-A351-35B1E65F3942}"/>
    <dgm:cxn modelId="{FD253BF0-1E3A-44BB-9B3F-28A502DE977F}" type="presOf" srcId="{514DEAAB-AA7E-49E0-89E2-5E6B68424664}" destId="{137A4F4A-32B1-4FAB-BAD9-68D2D34BF908}" srcOrd="0" destOrd="0" presId="urn:microsoft.com/office/officeart/2008/layout/VerticalCurvedList"/>
    <dgm:cxn modelId="{064C5386-008E-4F69-8ED9-648BBB4BFEAE}" srcId="{A3909481-A1EC-4E53-BB67-6A55D26D68FC}" destId="{BD825607-E94A-437E-BD65-5A3B8AC174D1}" srcOrd="1" destOrd="0" parTransId="{CC91A376-F973-416D-9586-B4F28C91DD07}" sibTransId="{3C9294F7-BA6B-41C1-A831-C2D16B0F8856}"/>
    <dgm:cxn modelId="{3A8BD226-D102-4FBD-8EC7-29F23C3EDD9D}" type="presOf" srcId="{14340A9E-1A88-4C10-B5A2-43EA780084D2}" destId="{5510ED36-5982-412F-AE7B-18D561E913E5}" srcOrd="0" destOrd="0" presId="urn:microsoft.com/office/officeart/2008/layout/VerticalCurvedList"/>
    <dgm:cxn modelId="{AEC1F133-FAC6-44D2-BF85-FA47315E263A}" type="presOf" srcId="{A3909481-A1EC-4E53-BB67-6A55D26D68FC}" destId="{FE7B07CB-2401-4A37-8F51-3663C85DB7E9}" srcOrd="0" destOrd="0" presId="urn:microsoft.com/office/officeart/2008/layout/VerticalCurvedList"/>
    <dgm:cxn modelId="{3813A3AF-7133-4C80-9971-7D01D7F17004}" srcId="{A3909481-A1EC-4E53-BB67-6A55D26D68FC}" destId="{14340A9E-1A88-4C10-B5A2-43EA780084D2}" srcOrd="2" destOrd="0" parTransId="{EC67AC10-128A-4C28-A0C3-37A7C04892C7}" sibTransId="{1AB13D2E-F747-402D-BD62-A6ABB96B0761}"/>
    <dgm:cxn modelId="{BA1216FF-7956-4C7D-A484-1EFFC32D66CB}" type="presParOf" srcId="{FE7B07CB-2401-4A37-8F51-3663C85DB7E9}" destId="{595602E2-1FEA-4527-86BC-2C999569C582}" srcOrd="0" destOrd="0" presId="urn:microsoft.com/office/officeart/2008/layout/VerticalCurvedList"/>
    <dgm:cxn modelId="{6377DE12-759A-4E41-8047-9C224503C527}" type="presParOf" srcId="{595602E2-1FEA-4527-86BC-2C999569C582}" destId="{1A6182C3-9FDA-4C41-A1E4-15F30E3B95CD}" srcOrd="0" destOrd="0" presId="urn:microsoft.com/office/officeart/2008/layout/VerticalCurvedList"/>
    <dgm:cxn modelId="{75F212AE-17C2-428B-987D-64786E5DE7E1}" type="presParOf" srcId="{1A6182C3-9FDA-4C41-A1E4-15F30E3B95CD}" destId="{6822C4C6-D8CE-4D05-8A55-FBDD4623C560}" srcOrd="0" destOrd="0" presId="urn:microsoft.com/office/officeart/2008/layout/VerticalCurvedList"/>
    <dgm:cxn modelId="{619ACE1F-2EED-47D4-AE3C-90F1742491C5}" type="presParOf" srcId="{1A6182C3-9FDA-4C41-A1E4-15F30E3B95CD}" destId="{A1F6663A-9066-4609-81D4-9F21DA075827}" srcOrd="1" destOrd="0" presId="urn:microsoft.com/office/officeart/2008/layout/VerticalCurvedList"/>
    <dgm:cxn modelId="{EFCB8740-E120-40E5-864A-B68DAA15FC01}" type="presParOf" srcId="{1A6182C3-9FDA-4C41-A1E4-15F30E3B95CD}" destId="{BE03D477-697C-4C42-91C3-1DB5F4779EA3}" srcOrd="2" destOrd="0" presId="urn:microsoft.com/office/officeart/2008/layout/VerticalCurvedList"/>
    <dgm:cxn modelId="{BA16FD05-C2DD-43A9-AAAC-9144F2B123F5}" type="presParOf" srcId="{1A6182C3-9FDA-4C41-A1E4-15F30E3B95CD}" destId="{013E9FF7-2070-49E0-9AEF-A8472CAB00E3}" srcOrd="3" destOrd="0" presId="urn:microsoft.com/office/officeart/2008/layout/VerticalCurvedList"/>
    <dgm:cxn modelId="{D9BD8DC3-2E80-461D-BE25-D2C3462C1A17}" type="presParOf" srcId="{595602E2-1FEA-4527-86BC-2C999569C582}" destId="{137A4F4A-32B1-4FAB-BAD9-68D2D34BF908}" srcOrd="1" destOrd="0" presId="urn:microsoft.com/office/officeart/2008/layout/VerticalCurvedList"/>
    <dgm:cxn modelId="{09557306-0A53-4744-970C-23F58B15DD07}" type="presParOf" srcId="{595602E2-1FEA-4527-86BC-2C999569C582}" destId="{EEF92E31-1B5F-40E5-ABD1-7D230DF6AEA5}" srcOrd="2" destOrd="0" presId="urn:microsoft.com/office/officeart/2008/layout/VerticalCurvedList"/>
    <dgm:cxn modelId="{27C4B39A-ABDE-439A-B682-65EDDB45A234}" type="presParOf" srcId="{EEF92E31-1B5F-40E5-ABD1-7D230DF6AEA5}" destId="{7D87EEC3-1D2E-46B0-8F01-CB20B465C00C}" srcOrd="0" destOrd="0" presId="urn:microsoft.com/office/officeart/2008/layout/VerticalCurvedList"/>
    <dgm:cxn modelId="{DF3CA070-EBA0-428C-9334-584C062020A0}" type="presParOf" srcId="{595602E2-1FEA-4527-86BC-2C999569C582}" destId="{88080487-4433-4107-9C91-833ACE22ABF4}" srcOrd="3" destOrd="0" presId="urn:microsoft.com/office/officeart/2008/layout/VerticalCurvedList"/>
    <dgm:cxn modelId="{2217AE0B-AE76-4345-8153-64FF6CA24362}" type="presParOf" srcId="{595602E2-1FEA-4527-86BC-2C999569C582}" destId="{A54C7799-2E5F-402A-8CDF-86E5286607DA}" srcOrd="4" destOrd="0" presId="urn:microsoft.com/office/officeart/2008/layout/VerticalCurvedList"/>
    <dgm:cxn modelId="{095B8BF5-6B77-4CE9-ABAE-6D70233AFB4F}" type="presParOf" srcId="{A54C7799-2E5F-402A-8CDF-86E5286607DA}" destId="{AD0D8D81-03CF-4739-9627-D914507555D6}" srcOrd="0" destOrd="0" presId="urn:microsoft.com/office/officeart/2008/layout/VerticalCurvedList"/>
    <dgm:cxn modelId="{58C9DFE4-EF1E-4CA1-A378-204095458929}" type="presParOf" srcId="{595602E2-1FEA-4527-86BC-2C999569C582}" destId="{5510ED36-5982-412F-AE7B-18D561E913E5}" srcOrd="5" destOrd="0" presId="urn:microsoft.com/office/officeart/2008/layout/VerticalCurvedList"/>
    <dgm:cxn modelId="{FA8AB39B-C3F3-497D-9B73-801626C5E124}" type="presParOf" srcId="{595602E2-1FEA-4527-86BC-2C999569C582}" destId="{AEA46502-C9A1-4DAA-AA15-2B255F62993F}" srcOrd="6" destOrd="0" presId="urn:microsoft.com/office/officeart/2008/layout/VerticalCurvedList"/>
    <dgm:cxn modelId="{C1165E41-C777-4684-976A-C6DC849CA664}" type="presParOf" srcId="{AEA46502-C9A1-4DAA-AA15-2B255F62993F}" destId="{B7DB188C-CE57-47AE-BA50-DCD1AC84EF6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880C36-4683-40D7-98A9-0CABB8829451}"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de-DE"/>
        </a:p>
      </dgm:t>
    </dgm:pt>
    <dgm:pt modelId="{62CBC395-074C-49A9-804B-C280C3E8AD6A}">
      <dgm:prSet phldrT="[Text]" custT="1"/>
      <dgm:spPr/>
      <dgm:t>
        <a:bodyPr/>
        <a:lstStyle/>
        <a:p>
          <a:r>
            <a:rPr lang="de-DE" sz="2500" dirty="0" smtClean="0">
              <a:solidFill>
                <a:srgbClr val="CC0000"/>
              </a:solidFill>
              <a:latin typeface="Wuerth Extra Bold Cond" panose="020B0806020204020204" pitchFamily="34" charset="0"/>
            </a:rPr>
            <a:t>HALTUNGEN</a:t>
          </a:r>
        </a:p>
        <a:p>
          <a:r>
            <a:rPr lang="de-DE" sz="2500" dirty="0" smtClean="0"/>
            <a:t>„ich bin bereit zu zuhören“</a:t>
          </a:r>
        </a:p>
        <a:p>
          <a:r>
            <a:rPr lang="de-DE" sz="2500" dirty="0" smtClean="0"/>
            <a:t>„ich bin mir bewusst, dass nicht jeder so gestrickt ist wie ich“</a:t>
          </a:r>
        </a:p>
        <a:p>
          <a:r>
            <a:rPr lang="de-DE" sz="2500" dirty="0" smtClean="0"/>
            <a:t>„ich empfinde meinen Mitarbeitern gegenüber Respekt und Wertschätzung“</a:t>
          </a:r>
        </a:p>
        <a:p>
          <a:endParaRPr lang="de-DE" sz="1800" dirty="0" smtClean="0"/>
        </a:p>
        <a:p>
          <a:endParaRPr lang="de-DE" sz="1800" dirty="0"/>
        </a:p>
      </dgm:t>
    </dgm:pt>
    <dgm:pt modelId="{55EA465F-7983-47B8-AB93-D8DF165A5BD8}" type="parTrans" cxnId="{74A321EF-8C66-4BA1-8A38-B7A9BED3E131}">
      <dgm:prSet/>
      <dgm:spPr/>
      <dgm:t>
        <a:bodyPr/>
        <a:lstStyle/>
        <a:p>
          <a:endParaRPr lang="de-DE"/>
        </a:p>
      </dgm:t>
    </dgm:pt>
    <dgm:pt modelId="{B94E567F-97C3-4C8A-B909-5E4122617EFD}" type="sibTrans" cxnId="{74A321EF-8C66-4BA1-8A38-B7A9BED3E131}">
      <dgm:prSet/>
      <dgm:spPr/>
      <dgm:t>
        <a:bodyPr/>
        <a:lstStyle/>
        <a:p>
          <a:endParaRPr lang="de-DE"/>
        </a:p>
      </dgm:t>
    </dgm:pt>
    <dgm:pt modelId="{EC57D469-3450-4ADA-9046-7F4DFA45D938}">
      <dgm:prSet phldrT="[Text]" custT="1"/>
      <dgm:spPr/>
      <dgm:t>
        <a:bodyPr/>
        <a:lstStyle/>
        <a:p>
          <a:r>
            <a:rPr lang="de-DE" sz="2500" dirty="0" smtClean="0">
              <a:solidFill>
                <a:srgbClr val="CC0000"/>
              </a:solidFill>
              <a:latin typeface="Wuerth Extra Bold Cond" panose="020B0806020204020204" pitchFamily="34" charset="0"/>
            </a:rPr>
            <a:t>HANDWERK</a:t>
          </a:r>
        </a:p>
        <a:p>
          <a:r>
            <a:rPr lang="de-DE" sz="2500" dirty="0" smtClean="0"/>
            <a:t>Personalgespräche</a:t>
          </a:r>
        </a:p>
        <a:p>
          <a:r>
            <a:rPr lang="de-DE" sz="2500" dirty="0" smtClean="0"/>
            <a:t>Gespräche zur Erwartungsklärung</a:t>
          </a:r>
        </a:p>
        <a:p>
          <a:r>
            <a:rPr lang="de-DE" sz="2500" dirty="0" smtClean="0"/>
            <a:t>Monatliche Teambesprechungen</a:t>
          </a:r>
        </a:p>
        <a:p>
          <a:r>
            <a:rPr lang="de-DE" sz="2500" dirty="0" smtClean="0"/>
            <a:t>Homeoffice, Teilzeitmodelle, </a:t>
          </a:r>
          <a:r>
            <a:rPr lang="de-DE" sz="2500" dirty="0" smtClean="0">
              <a:latin typeface="+mn-lt"/>
            </a:rPr>
            <a:t>flexibler Renteneintritt</a:t>
          </a:r>
          <a:r>
            <a:rPr lang="de-DE" sz="2500" dirty="0" smtClean="0"/>
            <a:t>…</a:t>
          </a:r>
        </a:p>
        <a:p>
          <a:endParaRPr lang="de-DE" sz="2500" dirty="0"/>
        </a:p>
      </dgm:t>
    </dgm:pt>
    <dgm:pt modelId="{DE314283-355C-4C61-9F69-64FD754526FD}" type="parTrans" cxnId="{1EC9FD8E-966E-4F58-8DE4-0730EEE0655D}">
      <dgm:prSet/>
      <dgm:spPr/>
      <dgm:t>
        <a:bodyPr/>
        <a:lstStyle/>
        <a:p>
          <a:endParaRPr lang="de-DE"/>
        </a:p>
      </dgm:t>
    </dgm:pt>
    <dgm:pt modelId="{6AB66632-CD75-466A-AB59-D116B8F2AFC7}" type="sibTrans" cxnId="{1EC9FD8E-966E-4F58-8DE4-0730EEE0655D}">
      <dgm:prSet/>
      <dgm:spPr/>
      <dgm:t>
        <a:bodyPr/>
        <a:lstStyle/>
        <a:p>
          <a:endParaRPr lang="de-DE"/>
        </a:p>
      </dgm:t>
    </dgm:pt>
    <dgm:pt modelId="{B9682668-26DC-48DD-A105-F4F9BA1A0743}" type="pres">
      <dgm:prSet presAssocID="{6B880C36-4683-40D7-98A9-0CABB8829451}" presName="diagram" presStyleCnt="0">
        <dgm:presLayoutVars>
          <dgm:dir/>
          <dgm:resizeHandles val="exact"/>
        </dgm:presLayoutVars>
      </dgm:prSet>
      <dgm:spPr/>
      <dgm:t>
        <a:bodyPr/>
        <a:lstStyle/>
        <a:p>
          <a:endParaRPr lang="de-DE"/>
        </a:p>
      </dgm:t>
    </dgm:pt>
    <dgm:pt modelId="{BC1CCB9F-6D32-495F-A63E-817A2DFFF175}" type="pres">
      <dgm:prSet presAssocID="{62CBC395-074C-49A9-804B-C280C3E8AD6A}" presName="node" presStyleLbl="node1" presStyleIdx="0" presStyleCnt="2" custScaleY="183531">
        <dgm:presLayoutVars>
          <dgm:bulletEnabled val="1"/>
        </dgm:presLayoutVars>
      </dgm:prSet>
      <dgm:spPr/>
      <dgm:t>
        <a:bodyPr/>
        <a:lstStyle/>
        <a:p>
          <a:endParaRPr lang="de-DE"/>
        </a:p>
      </dgm:t>
    </dgm:pt>
    <dgm:pt modelId="{CCD8FB93-27EF-44F3-B0BE-8F752CA2640E}" type="pres">
      <dgm:prSet presAssocID="{B94E567F-97C3-4C8A-B909-5E4122617EFD}" presName="sibTrans" presStyleCnt="0"/>
      <dgm:spPr/>
    </dgm:pt>
    <dgm:pt modelId="{56E69827-F181-46AA-89A4-E46274D1AB41}" type="pres">
      <dgm:prSet presAssocID="{EC57D469-3450-4ADA-9046-7F4DFA45D938}" presName="node" presStyleLbl="node1" presStyleIdx="1" presStyleCnt="2" custScaleY="183531">
        <dgm:presLayoutVars>
          <dgm:bulletEnabled val="1"/>
        </dgm:presLayoutVars>
      </dgm:prSet>
      <dgm:spPr/>
      <dgm:t>
        <a:bodyPr/>
        <a:lstStyle/>
        <a:p>
          <a:endParaRPr lang="de-DE"/>
        </a:p>
      </dgm:t>
    </dgm:pt>
  </dgm:ptLst>
  <dgm:cxnLst>
    <dgm:cxn modelId="{74A321EF-8C66-4BA1-8A38-B7A9BED3E131}" srcId="{6B880C36-4683-40D7-98A9-0CABB8829451}" destId="{62CBC395-074C-49A9-804B-C280C3E8AD6A}" srcOrd="0" destOrd="0" parTransId="{55EA465F-7983-47B8-AB93-D8DF165A5BD8}" sibTransId="{B94E567F-97C3-4C8A-B909-5E4122617EFD}"/>
    <dgm:cxn modelId="{1EC9FD8E-966E-4F58-8DE4-0730EEE0655D}" srcId="{6B880C36-4683-40D7-98A9-0CABB8829451}" destId="{EC57D469-3450-4ADA-9046-7F4DFA45D938}" srcOrd="1" destOrd="0" parTransId="{DE314283-355C-4C61-9F69-64FD754526FD}" sibTransId="{6AB66632-CD75-466A-AB59-D116B8F2AFC7}"/>
    <dgm:cxn modelId="{AECD684B-89F8-4D55-BD27-162EC5462FCB}" type="presOf" srcId="{6B880C36-4683-40D7-98A9-0CABB8829451}" destId="{B9682668-26DC-48DD-A105-F4F9BA1A0743}" srcOrd="0" destOrd="0" presId="urn:microsoft.com/office/officeart/2005/8/layout/default"/>
    <dgm:cxn modelId="{83C86690-E4C3-46E5-97F0-86F080ADDFF3}" type="presOf" srcId="{62CBC395-074C-49A9-804B-C280C3E8AD6A}" destId="{BC1CCB9F-6D32-495F-A63E-817A2DFFF175}" srcOrd="0" destOrd="0" presId="urn:microsoft.com/office/officeart/2005/8/layout/default"/>
    <dgm:cxn modelId="{3AD6C2B3-E3A5-44F9-B151-CC43FD9253C8}" type="presOf" srcId="{EC57D469-3450-4ADA-9046-7F4DFA45D938}" destId="{56E69827-F181-46AA-89A4-E46274D1AB41}" srcOrd="0" destOrd="0" presId="urn:microsoft.com/office/officeart/2005/8/layout/default"/>
    <dgm:cxn modelId="{7AAB9388-487D-490C-B27F-1A5358E15D79}" type="presParOf" srcId="{B9682668-26DC-48DD-A105-F4F9BA1A0743}" destId="{BC1CCB9F-6D32-495F-A63E-817A2DFFF175}" srcOrd="0" destOrd="0" presId="urn:microsoft.com/office/officeart/2005/8/layout/default"/>
    <dgm:cxn modelId="{FDA945D0-BA74-4D2E-A437-A1F33199E027}" type="presParOf" srcId="{B9682668-26DC-48DD-A105-F4F9BA1A0743}" destId="{CCD8FB93-27EF-44F3-B0BE-8F752CA2640E}" srcOrd="1" destOrd="0" presId="urn:microsoft.com/office/officeart/2005/8/layout/default"/>
    <dgm:cxn modelId="{46E6608A-B56D-4876-A306-29B05B52C3E9}" type="presParOf" srcId="{B9682668-26DC-48DD-A105-F4F9BA1A0743}" destId="{56E69827-F181-46AA-89A4-E46274D1AB4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03254-EAA3-4E3D-9E6A-85810064A7D6}">
      <dsp:nvSpPr>
        <dsp:cNvPr id="0" name=""/>
        <dsp:cNvSpPr/>
      </dsp:nvSpPr>
      <dsp:spPr>
        <a:xfrm>
          <a:off x="0" y="485608"/>
          <a:ext cx="2111896" cy="844758"/>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39847F-B905-4AD4-AB33-BD2A126A1FA4}">
      <dsp:nvSpPr>
        <dsp:cNvPr id="0" name=""/>
        <dsp:cNvSpPr/>
      </dsp:nvSpPr>
      <dsp:spPr>
        <a:xfrm>
          <a:off x="253427" y="633441"/>
          <a:ext cx="696925" cy="41393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de-DE" sz="1800" kern="1200" dirty="0" smtClean="0"/>
            <a:t> </a:t>
          </a:r>
          <a:endParaRPr lang="de-DE" sz="1800" kern="1200" dirty="0"/>
        </a:p>
      </dsp:txBody>
      <dsp:txXfrm>
        <a:off x="253427" y="633441"/>
        <a:ext cx="696925" cy="413931"/>
      </dsp:txXfrm>
    </dsp:sp>
    <dsp:sp modelId="{23B21019-5B43-4E2C-8791-21F6DBC53686}">
      <dsp:nvSpPr>
        <dsp:cNvPr id="0" name=""/>
        <dsp:cNvSpPr/>
      </dsp:nvSpPr>
      <dsp:spPr>
        <a:xfrm>
          <a:off x="1055948" y="768602"/>
          <a:ext cx="823639" cy="41393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de-DE" sz="1800" kern="1200" dirty="0" smtClean="0"/>
            <a:t> </a:t>
          </a:r>
          <a:endParaRPr lang="de-DE" sz="1800" kern="1200" dirty="0"/>
        </a:p>
      </dsp:txBody>
      <dsp:txXfrm>
        <a:off x="1055948" y="768602"/>
        <a:ext cx="823639" cy="413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03254-EAA3-4E3D-9E6A-85810064A7D6}">
      <dsp:nvSpPr>
        <dsp:cNvPr id="0" name=""/>
        <dsp:cNvSpPr/>
      </dsp:nvSpPr>
      <dsp:spPr>
        <a:xfrm>
          <a:off x="0" y="485608"/>
          <a:ext cx="2111896" cy="844758"/>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39847F-B905-4AD4-AB33-BD2A126A1FA4}">
      <dsp:nvSpPr>
        <dsp:cNvPr id="0" name=""/>
        <dsp:cNvSpPr/>
      </dsp:nvSpPr>
      <dsp:spPr>
        <a:xfrm>
          <a:off x="253427" y="633441"/>
          <a:ext cx="696925" cy="41393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de-DE" sz="1800" kern="1200" dirty="0" smtClean="0"/>
            <a:t> </a:t>
          </a:r>
          <a:endParaRPr lang="de-DE" sz="1800" kern="1200" dirty="0"/>
        </a:p>
      </dsp:txBody>
      <dsp:txXfrm>
        <a:off x="253427" y="633441"/>
        <a:ext cx="696925" cy="413931"/>
      </dsp:txXfrm>
    </dsp:sp>
    <dsp:sp modelId="{23B21019-5B43-4E2C-8791-21F6DBC53686}">
      <dsp:nvSpPr>
        <dsp:cNvPr id="0" name=""/>
        <dsp:cNvSpPr/>
      </dsp:nvSpPr>
      <dsp:spPr>
        <a:xfrm>
          <a:off x="1055948" y="768602"/>
          <a:ext cx="823639" cy="41393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de-DE" sz="1800" kern="1200" dirty="0" smtClean="0"/>
            <a:t> </a:t>
          </a:r>
          <a:endParaRPr lang="de-DE" sz="1800" kern="1200" dirty="0"/>
        </a:p>
      </dsp:txBody>
      <dsp:txXfrm>
        <a:off x="1055948" y="768602"/>
        <a:ext cx="823639" cy="413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03254-EAA3-4E3D-9E6A-85810064A7D6}">
      <dsp:nvSpPr>
        <dsp:cNvPr id="0" name=""/>
        <dsp:cNvSpPr/>
      </dsp:nvSpPr>
      <dsp:spPr>
        <a:xfrm>
          <a:off x="0" y="485608"/>
          <a:ext cx="2111896" cy="844758"/>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39847F-B905-4AD4-AB33-BD2A126A1FA4}">
      <dsp:nvSpPr>
        <dsp:cNvPr id="0" name=""/>
        <dsp:cNvSpPr/>
      </dsp:nvSpPr>
      <dsp:spPr>
        <a:xfrm>
          <a:off x="253427" y="633441"/>
          <a:ext cx="696925" cy="41393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de-DE" sz="1800" kern="1200" dirty="0" smtClean="0"/>
            <a:t> </a:t>
          </a:r>
          <a:endParaRPr lang="de-DE" sz="1800" kern="1200" dirty="0"/>
        </a:p>
      </dsp:txBody>
      <dsp:txXfrm>
        <a:off x="253427" y="633441"/>
        <a:ext cx="696925" cy="413931"/>
      </dsp:txXfrm>
    </dsp:sp>
    <dsp:sp modelId="{23B21019-5B43-4E2C-8791-21F6DBC53686}">
      <dsp:nvSpPr>
        <dsp:cNvPr id="0" name=""/>
        <dsp:cNvSpPr/>
      </dsp:nvSpPr>
      <dsp:spPr>
        <a:xfrm>
          <a:off x="1055948" y="768602"/>
          <a:ext cx="823639" cy="41393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de-DE" sz="1800" kern="1200" dirty="0" smtClean="0"/>
            <a:t> </a:t>
          </a:r>
          <a:endParaRPr lang="de-DE" sz="1800" kern="1200" dirty="0"/>
        </a:p>
      </dsp:txBody>
      <dsp:txXfrm>
        <a:off x="1055948" y="768602"/>
        <a:ext cx="823639" cy="413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6663A-9066-4609-81D4-9F21DA075827}">
      <dsp:nvSpPr>
        <dsp:cNvPr id="0" name=""/>
        <dsp:cNvSpPr/>
      </dsp:nvSpPr>
      <dsp:spPr>
        <a:xfrm>
          <a:off x="-5454172"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7A4F4A-32B1-4FAB-BAD9-68D2D34BF908}">
      <dsp:nvSpPr>
        <dsp:cNvPr id="0" name=""/>
        <dsp:cNvSpPr/>
      </dsp:nvSpPr>
      <dsp:spPr>
        <a:xfrm>
          <a:off x="669645" y="482453"/>
          <a:ext cx="8322933" cy="964907"/>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895" tIns="66040" rIns="66040" bIns="66040" numCol="1" spcCol="1270" anchor="ctr" anchorCtr="0">
          <a:noAutofit/>
        </a:bodyPr>
        <a:lstStyle/>
        <a:p>
          <a:pPr lvl="0" algn="l" defTabSz="1155700">
            <a:lnSpc>
              <a:spcPct val="90000"/>
            </a:lnSpc>
            <a:spcBef>
              <a:spcPct val="0"/>
            </a:spcBef>
            <a:spcAft>
              <a:spcPct val="35000"/>
            </a:spcAft>
          </a:pPr>
          <a:r>
            <a:rPr lang="de-DE" sz="2600" kern="1200" dirty="0" smtClean="0">
              <a:latin typeface="Wuerth Bold" panose="020B0802020204020204" pitchFamily="34" charset="0"/>
            </a:rPr>
            <a:t>Führungskräfte als Hemmschuh?</a:t>
          </a:r>
          <a:endParaRPr lang="de-DE" sz="2600" kern="1200" dirty="0"/>
        </a:p>
      </dsp:txBody>
      <dsp:txXfrm>
        <a:off x="669645" y="482453"/>
        <a:ext cx="8322933" cy="964907"/>
      </dsp:txXfrm>
    </dsp:sp>
    <dsp:sp modelId="{7D87EEC3-1D2E-46B0-8F01-CB20B465C00C}">
      <dsp:nvSpPr>
        <dsp:cNvPr id="0" name=""/>
        <dsp:cNvSpPr/>
      </dsp:nvSpPr>
      <dsp:spPr>
        <a:xfrm>
          <a:off x="66578" y="361840"/>
          <a:ext cx="1206134" cy="1206134"/>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80487-4433-4107-9C91-833ACE22ABF4}">
      <dsp:nvSpPr>
        <dsp:cNvPr id="0" name=""/>
        <dsp:cNvSpPr/>
      </dsp:nvSpPr>
      <dsp:spPr>
        <a:xfrm>
          <a:off x="1020389" y="1929814"/>
          <a:ext cx="7972190" cy="964907"/>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895" tIns="66040" rIns="66040" bIns="66040" numCol="1" spcCol="1270" anchor="ctr" anchorCtr="0">
          <a:noAutofit/>
        </a:bodyPr>
        <a:lstStyle/>
        <a:p>
          <a:pPr lvl="0" algn="l" defTabSz="1155700">
            <a:lnSpc>
              <a:spcPct val="90000"/>
            </a:lnSpc>
            <a:spcBef>
              <a:spcPct val="0"/>
            </a:spcBef>
            <a:spcAft>
              <a:spcPct val="35000"/>
            </a:spcAft>
          </a:pPr>
          <a:r>
            <a:rPr lang="de-DE" sz="2600" kern="1200" dirty="0" smtClean="0">
              <a:latin typeface="Wuerth Bold" panose="020B0802020204020204" pitchFamily="34" charset="0"/>
            </a:rPr>
            <a:t>Führungskräfte als </a:t>
          </a:r>
          <a:r>
            <a:rPr lang="de-DE" sz="2600" kern="1200" dirty="0" err="1" smtClean="0">
              <a:latin typeface="Wuerth Bold" panose="020B0802020204020204" pitchFamily="34" charset="0"/>
            </a:rPr>
            <a:t>Motivationsverhinderer</a:t>
          </a:r>
          <a:r>
            <a:rPr lang="de-DE" sz="2600" kern="1200" dirty="0" smtClean="0">
              <a:latin typeface="Wuerth Bold" panose="020B0802020204020204" pitchFamily="34" charset="0"/>
            </a:rPr>
            <a:t>?</a:t>
          </a:r>
          <a:endParaRPr lang="de-DE" sz="2600" kern="1200" dirty="0"/>
        </a:p>
      </dsp:txBody>
      <dsp:txXfrm>
        <a:off x="1020389" y="1929814"/>
        <a:ext cx="7972190" cy="964907"/>
      </dsp:txXfrm>
    </dsp:sp>
    <dsp:sp modelId="{AD0D8D81-03CF-4739-9627-D914507555D6}">
      <dsp:nvSpPr>
        <dsp:cNvPr id="0" name=""/>
        <dsp:cNvSpPr/>
      </dsp:nvSpPr>
      <dsp:spPr>
        <a:xfrm>
          <a:off x="417322" y="1809201"/>
          <a:ext cx="1206134" cy="1206134"/>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10ED36-5982-412F-AE7B-18D561E913E5}">
      <dsp:nvSpPr>
        <dsp:cNvPr id="0" name=""/>
        <dsp:cNvSpPr/>
      </dsp:nvSpPr>
      <dsp:spPr>
        <a:xfrm>
          <a:off x="669645" y="3377175"/>
          <a:ext cx="8322933" cy="964907"/>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895" tIns="66040" rIns="66040" bIns="66040" numCol="1" spcCol="1270" anchor="ctr" anchorCtr="0">
          <a:noAutofit/>
        </a:bodyPr>
        <a:lstStyle/>
        <a:p>
          <a:pPr lvl="0" algn="l" defTabSz="1155700">
            <a:lnSpc>
              <a:spcPct val="90000"/>
            </a:lnSpc>
            <a:spcBef>
              <a:spcPct val="0"/>
            </a:spcBef>
            <a:spcAft>
              <a:spcPct val="35000"/>
            </a:spcAft>
          </a:pPr>
          <a:r>
            <a:rPr lang="de-DE" sz="2600" kern="1200" dirty="0" smtClean="0">
              <a:latin typeface="Wuerth Bold" panose="020B0802020204020204" pitchFamily="34" charset="0"/>
            </a:rPr>
            <a:t>Führungskräfte als Ursache für Unzufriedenheit?</a:t>
          </a:r>
          <a:endParaRPr lang="de-DE" sz="2600" kern="1200" dirty="0"/>
        </a:p>
      </dsp:txBody>
      <dsp:txXfrm>
        <a:off x="669645" y="3377175"/>
        <a:ext cx="8322933" cy="964907"/>
      </dsp:txXfrm>
    </dsp:sp>
    <dsp:sp modelId="{B7DB188C-CE57-47AE-BA50-DCD1AC84EF69}">
      <dsp:nvSpPr>
        <dsp:cNvPr id="0" name=""/>
        <dsp:cNvSpPr/>
      </dsp:nvSpPr>
      <dsp:spPr>
        <a:xfrm>
          <a:off x="66578" y="3256561"/>
          <a:ext cx="1206134" cy="1206134"/>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CCB9F-6D32-495F-A63E-817A2DFFF175}">
      <dsp:nvSpPr>
        <dsp:cNvPr id="0" name=""/>
        <dsp:cNvSpPr/>
      </dsp:nvSpPr>
      <dsp:spPr>
        <a:xfrm>
          <a:off x="1010" y="5"/>
          <a:ext cx="3942840" cy="43418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kern="1200" dirty="0" smtClean="0">
              <a:solidFill>
                <a:srgbClr val="CC0000"/>
              </a:solidFill>
              <a:latin typeface="Wuerth Extra Bold Cond" panose="020B0806020204020204" pitchFamily="34" charset="0"/>
            </a:rPr>
            <a:t>HALTUNGEN</a:t>
          </a:r>
        </a:p>
        <a:p>
          <a:pPr lvl="0" algn="ctr" defTabSz="1111250">
            <a:lnSpc>
              <a:spcPct val="90000"/>
            </a:lnSpc>
            <a:spcBef>
              <a:spcPct val="0"/>
            </a:spcBef>
            <a:spcAft>
              <a:spcPct val="35000"/>
            </a:spcAft>
          </a:pPr>
          <a:r>
            <a:rPr lang="de-DE" sz="2500" kern="1200" dirty="0" smtClean="0"/>
            <a:t>„ich bin bereit zu zuhören“</a:t>
          </a:r>
        </a:p>
        <a:p>
          <a:pPr lvl="0" algn="ctr" defTabSz="1111250">
            <a:lnSpc>
              <a:spcPct val="90000"/>
            </a:lnSpc>
            <a:spcBef>
              <a:spcPct val="0"/>
            </a:spcBef>
            <a:spcAft>
              <a:spcPct val="35000"/>
            </a:spcAft>
          </a:pPr>
          <a:r>
            <a:rPr lang="de-DE" sz="2500" kern="1200" dirty="0" smtClean="0"/>
            <a:t>„ich bin mir bewusst, dass nicht jeder so gestrickt ist wie ich“</a:t>
          </a:r>
        </a:p>
        <a:p>
          <a:pPr lvl="0" algn="ctr" defTabSz="1111250">
            <a:lnSpc>
              <a:spcPct val="90000"/>
            </a:lnSpc>
            <a:spcBef>
              <a:spcPct val="0"/>
            </a:spcBef>
            <a:spcAft>
              <a:spcPct val="35000"/>
            </a:spcAft>
          </a:pPr>
          <a:r>
            <a:rPr lang="de-DE" sz="2500" kern="1200" dirty="0" smtClean="0"/>
            <a:t>„ich empfinde meinen Mitarbeitern gegenüber Respekt und Wertschätzung“</a:t>
          </a:r>
        </a:p>
        <a:p>
          <a:pPr lvl="0" algn="ctr" defTabSz="1111250">
            <a:lnSpc>
              <a:spcPct val="90000"/>
            </a:lnSpc>
            <a:spcBef>
              <a:spcPct val="0"/>
            </a:spcBef>
            <a:spcAft>
              <a:spcPct val="35000"/>
            </a:spcAft>
          </a:pPr>
          <a:endParaRPr lang="de-DE" sz="1800" kern="1200" dirty="0" smtClean="0"/>
        </a:p>
        <a:p>
          <a:pPr lvl="0" algn="ctr" defTabSz="1111250">
            <a:lnSpc>
              <a:spcPct val="90000"/>
            </a:lnSpc>
            <a:spcBef>
              <a:spcPct val="0"/>
            </a:spcBef>
            <a:spcAft>
              <a:spcPct val="35000"/>
            </a:spcAft>
          </a:pPr>
          <a:endParaRPr lang="de-DE" sz="1800" kern="1200" dirty="0"/>
        </a:p>
      </dsp:txBody>
      <dsp:txXfrm>
        <a:off x="1010" y="5"/>
        <a:ext cx="3942840" cy="4341801"/>
      </dsp:txXfrm>
    </dsp:sp>
    <dsp:sp modelId="{56E69827-F181-46AA-89A4-E46274D1AB41}">
      <dsp:nvSpPr>
        <dsp:cNvPr id="0" name=""/>
        <dsp:cNvSpPr/>
      </dsp:nvSpPr>
      <dsp:spPr>
        <a:xfrm>
          <a:off x="4338136" y="5"/>
          <a:ext cx="3942840" cy="43418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kern="1200" dirty="0" smtClean="0">
              <a:solidFill>
                <a:srgbClr val="CC0000"/>
              </a:solidFill>
              <a:latin typeface="Wuerth Extra Bold Cond" panose="020B0806020204020204" pitchFamily="34" charset="0"/>
            </a:rPr>
            <a:t>HANDWERK</a:t>
          </a:r>
        </a:p>
        <a:p>
          <a:pPr lvl="0" algn="ctr" defTabSz="1111250">
            <a:lnSpc>
              <a:spcPct val="90000"/>
            </a:lnSpc>
            <a:spcBef>
              <a:spcPct val="0"/>
            </a:spcBef>
            <a:spcAft>
              <a:spcPct val="35000"/>
            </a:spcAft>
          </a:pPr>
          <a:r>
            <a:rPr lang="de-DE" sz="2500" kern="1200" dirty="0" smtClean="0"/>
            <a:t>Personalgespräche</a:t>
          </a:r>
        </a:p>
        <a:p>
          <a:pPr lvl="0" algn="ctr" defTabSz="1111250">
            <a:lnSpc>
              <a:spcPct val="90000"/>
            </a:lnSpc>
            <a:spcBef>
              <a:spcPct val="0"/>
            </a:spcBef>
            <a:spcAft>
              <a:spcPct val="35000"/>
            </a:spcAft>
          </a:pPr>
          <a:r>
            <a:rPr lang="de-DE" sz="2500" kern="1200" dirty="0" smtClean="0"/>
            <a:t>Gespräche zur Erwartungsklärung</a:t>
          </a:r>
        </a:p>
        <a:p>
          <a:pPr lvl="0" algn="ctr" defTabSz="1111250">
            <a:lnSpc>
              <a:spcPct val="90000"/>
            </a:lnSpc>
            <a:spcBef>
              <a:spcPct val="0"/>
            </a:spcBef>
            <a:spcAft>
              <a:spcPct val="35000"/>
            </a:spcAft>
          </a:pPr>
          <a:r>
            <a:rPr lang="de-DE" sz="2500" kern="1200" dirty="0" smtClean="0"/>
            <a:t>Monatliche Teambesprechungen</a:t>
          </a:r>
        </a:p>
        <a:p>
          <a:pPr lvl="0" algn="ctr" defTabSz="1111250">
            <a:lnSpc>
              <a:spcPct val="90000"/>
            </a:lnSpc>
            <a:spcBef>
              <a:spcPct val="0"/>
            </a:spcBef>
            <a:spcAft>
              <a:spcPct val="35000"/>
            </a:spcAft>
          </a:pPr>
          <a:r>
            <a:rPr lang="de-DE" sz="2500" kern="1200" dirty="0" smtClean="0"/>
            <a:t>Homeoffice, Teilzeitmodelle, </a:t>
          </a:r>
          <a:r>
            <a:rPr lang="de-DE" sz="2500" kern="1200" dirty="0" smtClean="0">
              <a:latin typeface="+mn-lt"/>
            </a:rPr>
            <a:t>flexibler Renteneintritt</a:t>
          </a:r>
          <a:r>
            <a:rPr lang="de-DE" sz="2500" kern="1200" dirty="0" smtClean="0"/>
            <a:t>…</a:t>
          </a:r>
        </a:p>
        <a:p>
          <a:pPr lvl="0" algn="ctr" defTabSz="1111250">
            <a:lnSpc>
              <a:spcPct val="90000"/>
            </a:lnSpc>
            <a:spcBef>
              <a:spcPct val="0"/>
            </a:spcBef>
            <a:spcAft>
              <a:spcPct val="35000"/>
            </a:spcAft>
          </a:pPr>
          <a:endParaRPr lang="de-DE" sz="2500" kern="1200" dirty="0"/>
        </a:p>
      </dsp:txBody>
      <dsp:txXfrm>
        <a:off x="4338136" y="5"/>
        <a:ext cx="3942840" cy="4341801"/>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47830" y="253368"/>
            <a:ext cx="3076363" cy="511731"/>
          </a:xfrm>
          <a:prstGeom prst="rect">
            <a:avLst/>
          </a:prstGeom>
        </p:spPr>
        <p:txBody>
          <a:bodyPr vert="horz" lIns="94768" tIns="47384" rIns="94768" bIns="47384" rtlCol="0"/>
          <a:lstStyle>
            <a:lvl1pPr algn="l">
              <a:defRPr sz="1200"/>
            </a:lvl1pPr>
          </a:lstStyle>
          <a:p>
            <a:endParaRPr lang="de-DE" sz="1100" dirty="0"/>
          </a:p>
        </p:txBody>
      </p:sp>
      <p:sp>
        <p:nvSpPr>
          <p:cNvPr id="3" name="Datumsplatzhalter 2"/>
          <p:cNvSpPr>
            <a:spLocks noGrp="1"/>
          </p:cNvSpPr>
          <p:nvPr>
            <p:ph type="dt" sz="quarter" idx="1"/>
          </p:nvPr>
        </p:nvSpPr>
        <p:spPr>
          <a:xfrm>
            <a:off x="3454953" y="253368"/>
            <a:ext cx="3076363" cy="511731"/>
          </a:xfrm>
          <a:prstGeom prst="rect">
            <a:avLst/>
          </a:prstGeom>
        </p:spPr>
        <p:txBody>
          <a:bodyPr vert="horz" lIns="94768" tIns="47384" rIns="94768" bIns="47384" rtlCol="0"/>
          <a:lstStyle>
            <a:lvl1pPr algn="r">
              <a:defRPr sz="1200"/>
            </a:lvl1pPr>
          </a:lstStyle>
          <a:p>
            <a:fld id="{23F645FA-3530-4C34-982C-5D0D8FD4B015}" type="datetimeFigureOut">
              <a:rPr lang="de-DE" sz="1100"/>
              <a:t>04.06.2016</a:t>
            </a:fld>
            <a:endParaRPr lang="de-DE" sz="1100"/>
          </a:p>
        </p:txBody>
      </p:sp>
      <p:sp>
        <p:nvSpPr>
          <p:cNvPr id="4" name="Fußzeilenplatzhalter 3"/>
          <p:cNvSpPr>
            <a:spLocks noGrp="1"/>
          </p:cNvSpPr>
          <p:nvPr>
            <p:ph type="ftr" sz="quarter" idx="2"/>
          </p:nvPr>
        </p:nvSpPr>
        <p:spPr>
          <a:xfrm>
            <a:off x="547830" y="9469514"/>
            <a:ext cx="3076363" cy="511731"/>
          </a:xfrm>
          <a:prstGeom prst="rect">
            <a:avLst/>
          </a:prstGeom>
        </p:spPr>
        <p:txBody>
          <a:bodyPr vert="horz" lIns="94768" tIns="47384" rIns="94768" bIns="47384" rtlCol="0" anchor="b"/>
          <a:lstStyle>
            <a:lvl1pPr algn="l">
              <a:defRPr sz="1200"/>
            </a:lvl1pPr>
          </a:lstStyle>
          <a:p>
            <a:endParaRPr lang="de-DE" sz="1100"/>
          </a:p>
        </p:txBody>
      </p:sp>
      <p:sp>
        <p:nvSpPr>
          <p:cNvPr id="5" name="Foliennummernplatzhalter 4"/>
          <p:cNvSpPr>
            <a:spLocks noGrp="1"/>
          </p:cNvSpPr>
          <p:nvPr>
            <p:ph type="sldNum" sz="quarter" idx="3"/>
          </p:nvPr>
        </p:nvSpPr>
        <p:spPr>
          <a:xfrm>
            <a:off x="3454953" y="9469514"/>
            <a:ext cx="3076363" cy="511731"/>
          </a:xfrm>
          <a:prstGeom prst="rect">
            <a:avLst/>
          </a:prstGeom>
        </p:spPr>
        <p:txBody>
          <a:bodyPr vert="horz" lIns="94768" tIns="47384" rIns="94768" bIns="47384" rtlCol="0" anchor="b"/>
          <a:lstStyle>
            <a:lvl1pPr algn="r">
              <a:defRPr sz="1200"/>
            </a:lvl1pPr>
          </a:lstStyle>
          <a:p>
            <a:fld id="{5F2F8C96-25E1-44D6-9595-9F8327726D14}" type="slidenum">
              <a:rPr lang="de-DE" sz="1100"/>
              <a:t>‹Nr.›</a:t>
            </a:fld>
            <a:endParaRPr lang="de-DE" sz="1100"/>
          </a:p>
        </p:txBody>
      </p:sp>
    </p:spTree>
    <p:extLst>
      <p:ext uri="{BB962C8B-B14F-4D97-AF65-F5344CB8AC3E}">
        <p14:creationId xmlns:p14="http://schemas.microsoft.com/office/powerpoint/2010/main" val="3771334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454851" y="253368"/>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defRPr sz="1100">
                <a:latin typeface="Wuerth Book" pitchFamily="34" charset="0"/>
              </a:defRPr>
            </a:lvl1pPr>
          </a:lstStyle>
          <a:p>
            <a:endParaRPr lang="de-DE"/>
          </a:p>
        </p:txBody>
      </p:sp>
      <p:sp>
        <p:nvSpPr>
          <p:cNvPr id="6147" name="Rectangle 3"/>
          <p:cNvSpPr>
            <a:spLocks noGrp="1" noChangeArrowheads="1"/>
          </p:cNvSpPr>
          <p:nvPr>
            <p:ph type="dt" idx="1"/>
          </p:nvPr>
        </p:nvSpPr>
        <p:spPr bwMode="auto">
          <a:xfrm>
            <a:off x="3549652" y="253368"/>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defRPr sz="1100">
                <a:latin typeface="Wuerth Book" pitchFamily="34" charset="0"/>
              </a:defRPr>
            </a:lvl1pPr>
          </a:lstStyle>
          <a:p>
            <a:endParaRPr lang="de-DE"/>
          </a:p>
        </p:txBody>
      </p:sp>
      <p:sp>
        <p:nvSpPr>
          <p:cNvPr id="614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931" y="4861443"/>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150" name="Rectangle 6"/>
          <p:cNvSpPr>
            <a:spLocks noGrp="1" noChangeArrowheads="1"/>
          </p:cNvSpPr>
          <p:nvPr>
            <p:ph type="ftr" sz="quarter" idx="4"/>
          </p:nvPr>
        </p:nvSpPr>
        <p:spPr bwMode="auto">
          <a:xfrm>
            <a:off x="454851" y="952196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defRPr sz="1100">
                <a:latin typeface="Wuerth Book" pitchFamily="34" charset="0"/>
              </a:defRPr>
            </a:lvl1pPr>
          </a:lstStyle>
          <a:p>
            <a:endParaRPr lang="de-DE"/>
          </a:p>
        </p:txBody>
      </p:sp>
      <p:sp>
        <p:nvSpPr>
          <p:cNvPr id="6151" name="Rectangle 7"/>
          <p:cNvSpPr>
            <a:spLocks noGrp="1" noChangeArrowheads="1"/>
          </p:cNvSpPr>
          <p:nvPr>
            <p:ph type="sldNum" sz="quarter" idx="5"/>
          </p:nvPr>
        </p:nvSpPr>
        <p:spPr bwMode="auto">
          <a:xfrm>
            <a:off x="3549652" y="952196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defRPr sz="1100">
                <a:latin typeface="Wuerth Book" pitchFamily="34" charset="0"/>
              </a:defRPr>
            </a:lvl1pPr>
          </a:lstStyle>
          <a:p>
            <a:fld id="{35064690-3BAF-4BC6-A697-C828FB1E340D}" type="slidenum">
              <a:rPr lang="de-DE" smtClean="0"/>
              <a:pPr/>
              <a:t>‹Nr.›</a:t>
            </a:fld>
            <a:endParaRPr lang="de-DE"/>
          </a:p>
        </p:txBody>
      </p:sp>
    </p:spTree>
    <p:extLst>
      <p:ext uri="{BB962C8B-B14F-4D97-AF65-F5344CB8AC3E}">
        <p14:creationId xmlns:p14="http://schemas.microsoft.com/office/powerpoint/2010/main" val="27265978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Wuerth Book" pitchFamily="34" charset="0"/>
        <a:ea typeface="+mn-ea"/>
        <a:cs typeface="+mn-cs"/>
      </a:defRPr>
    </a:lvl1pPr>
    <a:lvl2pPr marL="457200" algn="l" rtl="0" fontAlgn="base">
      <a:spcBef>
        <a:spcPct val="30000"/>
      </a:spcBef>
      <a:spcAft>
        <a:spcPct val="0"/>
      </a:spcAft>
      <a:defRPr sz="1200" kern="1200">
        <a:solidFill>
          <a:schemeClr val="tx1"/>
        </a:solidFill>
        <a:latin typeface="Wuerth Book" pitchFamily="34" charset="0"/>
        <a:ea typeface="+mn-ea"/>
        <a:cs typeface="+mn-cs"/>
      </a:defRPr>
    </a:lvl2pPr>
    <a:lvl3pPr marL="914400" algn="l" rtl="0" fontAlgn="base">
      <a:spcBef>
        <a:spcPct val="30000"/>
      </a:spcBef>
      <a:spcAft>
        <a:spcPct val="0"/>
      </a:spcAft>
      <a:defRPr sz="1200" kern="1200">
        <a:solidFill>
          <a:schemeClr val="tx1"/>
        </a:solidFill>
        <a:latin typeface="Wuerth Book" pitchFamily="34" charset="0"/>
        <a:ea typeface="+mn-ea"/>
        <a:cs typeface="+mn-cs"/>
      </a:defRPr>
    </a:lvl3pPr>
    <a:lvl4pPr marL="1371600" algn="l" rtl="0" fontAlgn="base">
      <a:spcBef>
        <a:spcPct val="30000"/>
      </a:spcBef>
      <a:spcAft>
        <a:spcPct val="0"/>
      </a:spcAft>
      <a:defRPr sz="1200" kern="1200">
        <a:solidFill>
          <a:schemeClr val="tx1"/>
        </a:solidFill>
        <a:latin typeface="Wuerth Book" pitchFamily="34" charset="0"/>
        <a:ea typeface="+mn-ea"/>
        <a:cs typeface="+mn-cs"/>
      </a:defRPr>
    </a:lvl4pPr>
    <a:lvl5pPr marL="1828800" algn="l" rtl="0" fontAlgn="base">
      <a:spcBef>
        <a:spcPct val="30000"/>
      </a:spcBef>
      <a:spcAft>
        <a:spcPct val="0"/>
      </a:spcAft>
      <a:defRPr sz="1200" kern="1200">
        <a:solidFill>
          <a:schemeClr val="tx1"/>
        </a:solidFill>
        <a:latin typeface="Wuerth Boo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a:t>
            </a:r>
            <a:r>
              <a:rPr lang="de-DE" baseline="0" dirty="0" smtClean="0"/>
              <a:t> viel Psychologie braucht gute Führung?</a:t>
            </a:r>
          </a:p>
          <a:p>
            <a:pPr marL="177691" indent="-177691">
              <a:buFontTx/>
              <a:buChar char="-"/>
            </a:pPr>
            <a:endParaRPr lang="de-DE" baseline="0" dirty="0" smtClean="0"/>
          </a:p>
          <a:p>
            <a:pPr marL="177691" indent="-177691">
              <a:buFontTx/>
              <a:buChar char="-"/>
            </a:pPr>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1</a:t>
            </a:fld>
            <a:endParaRPr lang="de-DE"/>
          </a:p>
        </p:txBody>
      </p:sp>
    </p:spTree>
    <p:extLst>
      <p:ext uri="{BB962C8B-B14F-4D97-AF65-F5344CB8AC3E}">
        <p14:creationId xmlns:p14="http://schemas.microsoft.com/office/powerpoint/2010/main" val="1924697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11</a:t>
            </a:fld>
            <a:endParaRPr lang="de-DE"/>
          </a:p>
        </p:txBody>
      </p:sp>
    </p:spTree>
    <p:extLst>
      <p:ext uri="{BB962C8B-B14F-4D97-AF65-F5344CB8AC3E}">
        <p14:creationId xmlns:p14="http://schemas.microsoft.com/office/powerpoint/2010/main" val="2544990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lvl="0"/>
            <a:endParaRPr lang="de-DE" dirty="0"/>
          </a:p>
          <a:p>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12</a:t>
            </a:fld>
            <a:endParaRPr lang="de-DE"/>
          </a:p>
        </p:txBody>
      </p:sp>
    </p:spTree>
    <p:extLst>
      <p:ext uri="{BB962C8B-B14F-4D97-AF65-F5344CB8AC3E}">
        <p14:creationId xmlns:p14="http://schemas.microsoft.com/office/powerpoint/2010/main" val="281927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bedeutet das in der Führungsarbeit? </a:t>
            </a:r>
          </a:p>
          <a:p>
            <a:r>
              <a:rPr lang="de-DE" dirty="0"/>
              <a:t>Was macht die Führungskraft, die diese Haltung hat?</a:t>
            </a:r>
          </a:p>
          <a:p>
            <a:endParaRPr lang="de-DE" dirty="0"/>
          </a:p>
          <a:p>
            <a:r>
              <a:rPr lang="de-DE" dirty="0"/>
              <a:t>In der Aus- und Weiterbildung von Führungskräften machen wir regelmäßig die Erfahrung, dass es viele Führungskräfte gewohnt sind, Situationen schnell zu beurteilen, Schlussfolgerungen zu ziehen und zügig Entscheidungen zu treffen. Darüber hinaus haben Führungskräfte in der Regel aufgrund ihrer hierarchischen Position ein ausgeprägtes Maß an Deutungshoheit was bestimmte Sachverhalte anbelangt. </a:t>
            </a:r>
          </a:p>
          <a:p>
            <a:r>
              <a:rPr lang="de-DE" dirty="0"/>
              <a:t>Meist bleibt nicht die Zeit sich unterschiedliche Gedanken zu machen oder neue Perspektiven ein zu nehmen</a:t>
            </a:r>
          </a:p>
          <a:p>
            <a:endParaRPr lang="de-DE" dirty="0"/>
          </a:p>
          <a:p>
            <a:r>
              <a:rPr lang="de-DE" dirty="0"/>
              <a:t>Doch:</a:t>
            </a:r>
          </a:p>
          <a:p>
            <a:r>
              <a:rPr lang="de-DE" dirty="0"/>
              <a:t>Es gibt nicht die Möglichkeit sich ein eindeutiges Bild von der Lage zu verschaffen.</a:t>
            </a:r>
          </a:p>
          <a:p>
            <a:r>
              <a:rPr lang="de-DE" dirty="0"/>
              <a:t>Selbst ein Tool wie eine </a:t>
            </a:r>
            <a:r>
              <a:rPr lang="de-DE" dirty="0" err="1"/>
              <a:t>Balanced</a:t>
            </a:r>
            <a:r>
              <a:rPr lang="de-DE" dirty="0"/>
              <a:t> Score Card, hat viele Zahlen, die es zu betrachten gilt und nie wird eine Zahl alleine dafür hergenommen um Ziele oder Maßnahmen abzuleiten. </a:t>
            </a:r>
          </a:p>
          <a:p>
            <a:r>
              <a:rPr lang="de-DE" dirty="0"/>
              <a:t>So ist es auch mit den unterschiedlichen Wahrheiten, die nicht in Zahlen zu fassen sind.</a:t>
            </a:r>
          </a:p>
          <a:p>
            <a:r>
              <a:rPr lang="de-DE" dirty="0"/>
              <a:t>Kann ich das als Führungskraft annehmen? Bin ich mir dessen bewusst und reagiere ich auch so? Schaffe ich diese Perspektivenvielfalt bei meinen Mitarbeitern wahrzunehmen und trage damit zu einem guten Teamgefühl bei? Schaffe ich damit zu umzugehen?</a:t>
            </a:r>
          </a:p>
          <a:p>
            <a:endParaRPr lang="de-DE" dirty="0"/>
          </a:p>
          <a:p>
            <a:pPr defTabSz="947684">
              <a:defRPr/>
            </a:pPr>
            <a:r>
              <a:rPr lang="de-DE" dirty="0"/>
              <a:t>Bei der Behebung von Papierstau im Drucker mag es eine klare Ursachenanalyse und die eine richtige Lösung geben. Bei vielen anderen Themen ist es wenig hilfreich, diese wie einen Papierstau im Drucker bearbeiten zu wollen. – So zum Beispiel unsere Situation…..</a:t>
            </a:r>
          </a:p>
          <a:p>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13</a:t>
            </a:fld>
            <a:endParaRPr lang="de-DE"/>
          </a:p>
        </p:txBody>
      </p:sp>
    </p:spTree>
    <p:extLst>
      <p:ext uri="{BB962C8B-B14F-4D97-AF65-F5344CB8AC3E}">
        <p14:creationId xmlns:p14="http://schemas.microsoft.com/office/powerpoint/2010/main" val="1367706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a:t>BEISPIEL, </a:t>
            </a:r>
          </a:p>
          <a:p>
            <a:pPr defTabSz="947684">
              <a:defRPr/>
            </a:pPr>
            <a:endParaRPr lang="de-DE" dirty="0"/>
          </a:p>
          <a:p>
            <a:pPr defTabSz="947684">
              <a:defRPr/>
            </a:pPr>
            <a:r>
              <a:rPr lang="de-DE" dirty="0"/>
              <a:t>Danach:</a:t>
            </a:r>
          </a:p>
          <a:p>
            <a:pPr defTabSz="947684">
              <a:defRPr/>
            </a:pPr>
            <a:r>
              <a:rPr lang="de-DE" dirty="0"/>
              <a:t>Gehe ich zum Beispiel bei Konflikten davon aus, dass meine Perspektive die möglicherweise einzig richtige Sichtweise ist? Beanspruche ich für mich als Führungskraft die alleinige Deutungshoheit? Wie stark bin ich an meine Sichtweise gebunden? Wie neugierig bin ich auf andere Perspektiven? Wie sehr interessieren mich die Blickwinkel meiner Mitarbeiter? Wie bewusst bin ich mir, dass ein Problem ganz unterschiedlich wahrgenommen und aus ganz verschiedenen Perspektiven betrachtet werden kann? </a:t>
            </a:r>
          </a:p>
          <a:p>
            <a:pPr defTabSz="947684">
              <a:defRPr/>
            </a:pPr>
            <a:r>
              <a:rPr lang="de-DE" dirty="0"/>
              <a:t>Wie vielfältig wird möglicherweise auch mein Führungsverhalten wahrgenommen? Wie offen bin ich dafür, mich von meinen Mitarbeitern immer wieder durch positives Verhalten überraschen zu lassen, das nicht zu meinem bisherigen, vielleicht eher kritischen Bild des jeweiligen Mitarbeiters passt? </a:t>
            </a:r>
          </a:p>
          <a:p>
            <a:pPr defTabSz="947684">
              <a:defRPr/>
            </a:pPr>
            <a:endParaRPr lang="de-DE" dirty="0"/>
          </a:p>
          <a:p>
            <a:pPr defTabSz="947684">
              <a:defRPr/>
            </a:pPr>
            <a:r>
              <a:rPr lang="de-DE" dirty="0"/>
              <a:t>Perspektivenvielfalt lädt zu Demut mit Blick auf die eigenen Perspektiven ein und zu Offenheit und Neugierde auf andere Blickwinkel.</a:t>
            </a:r>
          </a:p>
          <a:p>
            <a:pPr defTabSz="947684">
              <a:defRPr/>
            </a:pPr>
            <a:endParaRPr lang="de-DE" dirty="0"/>
          </a:p>
          <a:p>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14</a:t>
            </a:fld>
            <a:endParaRPr lang="de-DE"/>
          </a:p>
        </p:txBody>
      </p:sp>
    </p:spTree>
    <p:extLst>
      <p:ext uri="{BB962C8B-B14F-4D97-AF65-F5344CB8AC3E}">
        <p14:creationId xmlns:p14="http://schemas.microsoft.com/office/powerpoint/2010/main" val="3395810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bedeutet das in der Führungsarbeit? </a:t>
            </a:r>
          </a:p>
          <a:p>
            <a:r>
              <a:rPr lang="de-DE" dirty="0"/>
              <a:t>Was macht die Führungskraft, die diese Haltung hat?</a:t>
            </a:r>
            <a:endParaRPr lang="de-DE" dirty="0" smtClean="0"/>
          </a:p>
          <a:p>
            <a:endParaRPr lang="de-DE" dirty="0" smtClean="0"/>
          </a:p>
          <a:p>
            <a:r>
              <a:rPr lang="de-DE" dirty="0"/>
              <a:t>Die Überlegungen zur Perspektivenvielfalt lassen sich unmittelbar mit konstruktiver Aufmerksamkeitsfokussierung verzahnen.</a:t>
            </a:r>
          </a:p>
          <a:p>
            <a:endParaRPr lang="de-DE" dirty="0"/>
          </a:p>
          <a:p>
            <a:r>
              <a:rPr lang="de-DE" dirty="0"/>
              <a:t>So kann ich zum Beispiel als Führungskraft auch einen Mitarbeiter aus verschiedenen Blickwinkeln betrachten. Worauf richte ich meine Aufmerksamkeit? Richte ich meine Aufmerksamkeit auf seine Fehler, seine Erfolge, seine Talente? Auf das Abstellen von Problemen oder das Herstellen von Lösungen? </a:t>
            </a:r>
          </a:p>
          <a:p>
            <a:r>
              <a:rPr lang="de-DE" dirty="0"/>
              <a:t>Richte ich meine Aufmerksamkeit bei Problemen auf die Suche nach Ursachen oder auf das Finden von Lösungen? </a:t>
            </a:r>
          </a:p>
          <a:p>
            <a:r>
              <a:rPr lang="de-DE" dirty="0"/>
              <a:t>Wie interpretiere ich das Verhalten meiner Mitarbeiter? Was lese ich heraus? </a:t>
            </a:r>
          </a:p>
          <a:p>
            <a:endParaRPr lang="de-DE" dirty="0"/>
          </a:p>
          <a:p>
            <a:pPr defTabSz="947684">
              <a:defRPr/>
            </a:pPr>
            <a:r>
              <a:rPr lang="de-DE" dirty="0" smtClean="0"/>
              <a:t>Die bewusste Fokussierung von Aufmerksamkeit wird als </a:t>
            </a:r>
            <a:r>
              <a:rPr lang="de-DE" b="1" dirty="0" smtClean="0">
                <a:latin typeface="Wuerth Bold" panose="020B0802020204020204" pitchFamily="34" charset="0"/>
              </a:rPr>
              <a:t>ein Kernelement hypnosystemischen Coachings </a:t>
            </a:r>
            <a:r>
              <a:rPr lang="de-DE" dirty="0" smtClean="0"/>
              <a:t>beschrieben. Dem liegt die Annahme zugrunde, dass es zum Beispiel einen deutlichen Unterschied macht, ob ich meine Aufmerksamkeit darauf richte was nicht funktioniert, welche Versuche gescheitert sind oder was an guten Lösungsansätzen erkennbar ist und nutzbar gemacht werden kann. Aus unserer Sicht ist die bewusste, konstruktive Fokussierung von Aufmerksamkeit eine ganz wesentliche Haltung für die Arbeit als Führungskraft: Welche Wirklichkeit erschaffe ich in meinem Team?</a:t>
            </a:r>
          </a:p>
          <a:p>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15</a:t>
            </a:fld>
            <a:endParaRPr lang="de-DE"/>
          </a:p>
        </p:txBody>
      </p:sp>
    </p:spTree>
    <p:extLst>
      <p:ext uri="{BB962C8B-B14F-4D97-AF65-F5344CB8AC3E}">
        <p14:creationId xmlns:p14="http://schemas.microsoft.com/office/powerpoint/2010/main" val="2518074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Eigenes</a:t>
            </a:r>
            <a:r>
              <a:rPr lang="de-DE" baseline="0" dirty="0" smtClean="0"/>
              <a:t> Beispiel zu Terminverschiebungen/Verzögerungen zur Kontaktvermeidung</a:t>
            </a:r>
          </a:p>
          <a:p>
            <a:pPr marL="171450" indent="-171450">
              <a:buFontTx/>
              <a:buChar char="-"/>
            </a:pPr>
            <a:r>
              <a:rPr lang="de-DE" baseline="0" dirty="0" smtClean="0"/>
              <a:t>Sehe ich Unpünktlichkeit als Problem oder als wichtige Information</a:t>
            </a:r>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16</a:t>
            </a:fld>
            <a:endParaRPr lang="de-DE"/>
          </a:p>
        </p:txBody>
      </p:sp>
    </p:spTree>
    <p:extLst>
      <p:ext uri="{BB962C8B-B14F-4D97-AF65-F5344CB8AC3E}">
        <p14:creationId xmlns:p14="http://schemas.microsoft.com/office/powerpoint/2010/main" val="291816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Lösungsorientierte Haltung hat als </a:t>
            </a:r>
            <a:r>
              <a:rPr lang="de-DE" b="1" dirty="0" smtClean="0"/>
              <a:t>Kernelement</a:t>
            </a:r>
            <a:r>
              <a:rPr lang="de-DE" b="1" baseline="0" dirty="0" smtClean="0"/>
              <a:t> die Zielbilder</a:t>
            </a:r>
            <a:r>
              <a:rPr lang="de-DE" baseline="0" dirty="0" smtClean="0"/>
              <a:t>. </a:t>
            </a:r>
            <a:endParaRPr lang="de-DE" dirty="0" smtClean="0"/>
          </a:p>
          <a:p>
            <a:endParaRPr lang="de-DE" dirty="0" smtClean="0"/>
          </a:p>
          <a:p>
            <a:r>
              <a:rPr lang="de-DE" dirty="0" smtClean="0"/>
              <a:t>Zielbilder</a:t>
            </a:r>
            <a:r>
              <a:rPr lang="de-DE" baseline="0" dirty="0" smtClean="0"/>
              <a:t> = </a:t>
            </a:r>
            <a:r>
              <a:rPr lang="de-DE" dirty="0"/>
              <a:t>Weniger »was soll weg« oder »was hört auf«, sondern mehr »was soll her, was soll entstehen«, »wovon wollen wir mehr«, »was fängt an«?  </a:t>
            </a:r>
          </a:p>
          <a:p>
            <a:endParaRPr lang="de-DE" dirty="0"/>
          </a:p>
          <a:p>
            <a:r>
              <a:rPr lang="de-DE" dirty="0"/>
              <a:t>Aus diesen heraus leitet man Lösungen hab, stellt sich selbst und dem Mitarbeiter Fragen aus dieser Haltung heraus, und fokussiert sich mehr darauf als auf die Diskussion der Kritischen Situationen. </a:t>
            </a:r>
          </a:p>
          <a:p>
            <a:endParaRPr lang="de-DE" dirty="0"/>
          </a:p>
          <a:p>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17</a:t>
            </a:fld>
            <a:endParaRPr lang="de-DE"/>
          </a:p>
        </p:txBody>
      </p:sp>
    </p:spTree>
    <p:extLst>
      <p:ext uri="{BB962C8B-B14F-4D97-AF65-F5344CB8AC3E}">
        <p14:creationId xmlns:p14="http://schemas.microsoft.com/office/powerpoint/2010/main" val="85070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bedeutet das in der Führungsarbeit? </a:t>
            </a:r>
          </a:p>
          <a:p>
            <a:r>
              <a:rPr lang="de-DE" dirty="0"/>
              <a:t>Was macht die Führungskraft, die diese Haltung hat?</a:t>
            </a:r>
            <a:endParaRPr lang="de-DE" dirty="0" smtClean="0"/>
          </a:p>
          <a:p>
            <a:endParaRPr lang="de-DE" dirty="0" smtClean="0"/>
          </a:p>
          <a:p>
            <a:r>
              <a:rPr lang="de-DE" dirty="0"/>
              <a:t>Im Hinblick auf die Lösungsorientierung kann in einem solchen Fall mit folgenden Fragen gearbeitet werden:</a:t>
            </a:r>
          </a:p>
          <a:p>
            <a:r>
              <a:rPr lang="de-DE" dirty="0"/>
              <a:t> </a:t>
            </a:r>
          </a:p>
          <a:p>
            <a:pPr lvl="0"/>
            <a:r>
              <a:rPr lang="de-DE" dirty="0"/>
              <a:t>Hält der Mitarbeiter niemals Termine ein? In aller Regel ist das nicht der Fall.</a:t>
            </a:r>
          </a:p>
          <a:p>
            <a:pPr lvl="0"/>
            <a:r>
              <a:rPr lang="de-DE" dirty="0"/>
              <a:t>Was ist anders, wenn der Mitarbeiter seine Termine einhält?</a:t>
            </a:r>
          </a:p>
          <a:p>
            <a:pPr lvl="0"/>
            <a:r>
              <a:rPr lang="de-DE" dirty="0"/>
              <a:t>Was macht der Mitarbeiter da anders?</a:t>
            </a:r>
          </a:p>
          <a:p>
            <a:pPr lvl="0"/>
            <a:r>
              <a:rPr lang="de-DE" dirty="0"/>
              <a:t>Wie gelingt ihm das?</a:t>
            </a:r>
          </a:p>
          <a:p>
            <a:pPr lvl="0"/>
            <a:r>
              <a:rPr lang="de-DE" dirty="0"/>
              <a:t>Was verhindert möglicherweise in anderen Situationen, dass Termine eingehalten werden können?</a:t>
            </a:r>
          </a:p>
          <a:p>
            <a:pPr lvl="0"/>
            <a:r>
              <a:rPr lang="de-DE" dirty="0"/>
              <a:t>Was kann der Mitarbeiter tun, um die gewünschte Lösung auch in den kritischen Situationen zu erzeugen? </a:t>
            </a:r>
          </a:p>
          <a:p>
            <a:pPr lvl="0"/>
            <a:r>
              <a:rPr lang="de-DE" dirty="0"/>
              <a:t>Was kann ich als Führungskraft dazu beitragen, dass der Mitarbeiter die gewünschte Lösung auch in den kritischen Situationen erzeugen kann?</a:t>
            </a:r>
          </a:p>
          <a:p>
            <a:pPr lvl="0"/>
            <a:r>
              <a:rPr lang="de-DE" dirty="0"/>
              <a:t>Wie kann ich meinen Mitarbeiter durch mein eigenes Verhalten zur Termineinhaltung einladen?</a:t>
            </a:r>
          </a:p>
          <a:p>
            <a:r>
              <a:rPr lang="de-DE" dirty="0"/>
              <a:t> </a:t>
            </a:r>
          </a:p>
          <a:p>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18</a:t>
            </a:fld>
            <a:endParaRPr lang="de-DE"/>
          </a:p>
        </p:txBody>
      </p:sp>
    </p:spTree>
    <p:extLst>
      <p:ext uri="{BB962C8B-B14F-4D97-AF65-F5344CB8AC3E}">
        <p14:creationId xmlns:p14="http://schemas.microsoft.com/office/powerpoint/2010/main" val="1592093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Sehe ich mich</a:t>
            </a:r>
            <a:r>
              <a:rPr lang="de-DE" baseline="0" dirty="0" smtClean="0"/>
              <a:t> als Problemlöser für meine Mitarbeiter oder als jemand, der hilft, dass meine Mitarbeiter Probleme lösen können</a:t>
            </a:r>
          </a:p>
          <a:p>
            <a:pPr marL="171450" indent="-171450">
              <a:buFontTx/>
              <a:buChar char="-"/>
            </a:pPr>
            <a:r>
              <a:rPr lang="de-DE" baseline="0" dirty="0" smtClean="0"/>
              <a:t>Das ist ein wesentlicher Unterschied</a:t>
            </a:r>
          </a:p>
          <a:p>
            <a:pPr marL="171450" indent="-171450">
              <a:buFontTx/>
              <a:buChar char="-"/>
            </a:pPr>
            <a:r>
              <a:rPr lang="de-DE" baseline="0" dirty="0" smtClean="0"/>
              <a:t>Statt „Macher“ einer der hilft, dass andere „etwas gut machen können“</a:t>
            </a:r>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19</a:t>
            </a:fld>
            <a:endParaRPr lang="de-DE"/>
          </a:p>
        </p:txBody>
      </p:sp>
    </p:spTree>
    <p:extLst>
      <p:ext uri="{BB962C8B-B14F-4D97-AF65-F5344CB8AC3E}">
        <p14:creationId xmlns:p14="http://schemas.microsoft.com/office/powerpoint/2010/main" val="1392169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20</a:t>
            </a:fld>
            <a:endParaRPr lang="de-DE"/>
          </a:p>
        </p:txBody>
      </p:sp>
    </p:spTree>
    <p:extLst>
      <p:ext uri="{BB962C8B-B14F-4D97-AF65-F5344CB8AC3E}">
        <p14:creationId xmlns:p14="http://schemas.microsoft.com/office/powerpoint/2010/main" val="64184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a:t>
            </a:r>
            <a:r>
              <a:rPr lang="de-DE" baseline="0" dirty="0" smtClean="0"/>
              <a:t> gibt eine Reihe von Führungsaufgaben, die natürlich ganz viel mit Psychologie zu tun haben …</a:t>
            </a:r>
          </a:p>
          <a:p>
            <a:r>
              <a:rPr lang="de-DE" baseline="0" dirty="0" smtClean="0"/>
              <a:t>Anders formuliert: bei vielen Führungsthemen ist Psychologie hilfreich</a:t>
            </a:r>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2</a:t>
            </a:fld>
            <a:endParaRPr lang="de-DE"/>
          </a:p>
        </p:txBody>
      </p:sp>
    </p:spTree>
    <p:extLst>
      <p:ext uri="{BB962C8B-B14F-4D97-AF65-F5344CB8AC3E}">
        <p14:creationId xmlns:p14="http://schemas.microsoft.com/office/powerpoint/2010/main" val="1490272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a:t>Es ist schlicht kaum vorstellbar, dass eine Führungskraft, die ihre eigenen Teammitglieder oft in langwierigen und aufwendigen Prozessen ausgewählt hat (zum Beispiel Vorstellungsgespräche, Eignungstests, Arbeitsproben, Praktika, Probezeit), sich von inkompetenten und unmotivierten Mitarbeitern umgeben sieht. </a:t>
            </a:r>
          </a:p>
          <a:p>
            <a:endParaRPr lang="de-DE" dirty="0"/>
          </a:p>
          <a:p>
            <a:r>
              <a:rPr lang="de-DE" dirty="0"/>
              <a:t>In einem solchen Fall ist möglicherweise eher die Frage hilfreich, wie es der Führungskraft gelingen kann, eine Haltung der Wertschätzung gegenüber den Geführten zu entwickeln und ihre Mitarbeiter in ein anderes Licht zu tauchen. </a:t>
            </a:r>
            <a:endParaRPr lang="de-DE" dirty="0" smtClean="0"/>
          </a:p>
          <a:p>
            <a:endParaRPr lang="de-DE" dirty="0" smtClean="0"/>
          </a:p>
          <a:p>
            <a:r>
              <a:rPr lang="de-DE" dirty="0" smtClean="0"/>
              <a:t>Wie</a:t>
            </a:r>
            <a:r>
              <a:rPr lang="de-DE" baseline="0" dirty="0" smtClean="0"/>
              <a:t> ist diese negative Haltung entstanden? Wie kann ich wieder zu einer wertschätzenden Haltung kommen? Auch hier stellen wir wieder eine Verbindung zu einer der ersten Haltungen her – der Aufmerksamkeitsfokussierung – worauf lenke ich meine Aufmerksamkeit – auf das was nicht läuft oder auf die Talente und kleinen Schritte und schaffe ich es auch diese so zu kommunizieren? </a:t>
            </a:r>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21</a:t>
            </a:fld>
            <a:endParaRPr lang="de-DE"/>
          </a:p>
        </p:txBody>
      </p:sp>
    </p:spTree>
    <p:extLst>
      <p:ext uri="{BB962C8B-B14F-4D97-AF65-F5344CB8AC3E}">
        <p14:creationId xmlns:p14="http://schemas.microsoft.com/office/powerpoint/2010/main" val="3468677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bedeutet das in der Führungsarbeit? </a:t>
            </a:r>
          </a:p>
          <a:p>
            <a:r>
              <a:rPr lang="de-DE" dirty="0"/>
              <a:t>Was macht die Führungskraft, die diese Haltung hat?</a:t>
            </a:r>
            <a:endParaRPr lang="de-DE" dirty="0" smtClean="0"/>
          </a:p>
          <a:p>
            <a:endParaRPr lang="de-DE" dirty="0" smtClean="0"/>
          </a:p>
          <a:p>
            <a:pPr defTabSz="947684">
              <a:defRPr/>
            </a:pPr>
            <a:r>
              <a:rPr lang="de-DE" dirty="0" smtClean="0"/>
              <a:t>Nehmen</a:t>
            </a:r>
            <a:r>
              <a:rPr lang="de-DE" baseline="0" dirty="0" smtClean="0"/>
              <a:t> wir das Beispiel eines </a:t>
            </a:r>
            <a:r>
              <a:rPr lang="de-DE" b="1" baseline="0" dirty="0" smtClean="0"/>
              <a:t>Kollegen, der neu in die Abteilung </a:t>
            </a:r>
            <a:r>
              <a:rPr lang="de-DE" baseline="0" dirty="0" smtClean="0"/>
              <a:t>kommt: habe ich alles vorbereitet, habe ich den Arbeitsplatz eingerichtet? Nehme ich mir Zeit für den neuen Kollegen? All das kennen Sie sicherlich auch – jeder hat da sein eigenes Ritual. Start mit einem gemeinsamen Frühstück? Rundgang durch die Abteilung?</a:t>
            </a:r>
          </a:p>
          <a:p>
            <a:pPr defTabSz="947684">
              <a:defRPr/>
            </a:pPr>
            <a:r>
              <a:rPr lang="de-DE" baseline="0" dirty="0" smtClean="0"/>
              <a:t>Das ist Wertschätzung, die sich hoffentlich nicht allein auf den ersten Tag bezieht, sondern eine Haltung für die Zusammenarbeit ist.</a:t>
            </a:r>
          </a:p>
          <a:p>
            <a:pPr defTabSz="947684">
              <a:defRPr/>
            </a:pPr>
            <a:endParaRPr lang="de-DE" baseline="0" dirty="0" smtClean="0"/>
          </a:p>
          <a:p>
            <a:pPr defTabSz="947684">
              <a:defRPr/>
            </a:pPr>
            <a:r>
              <a:rPr lang="de-DE" dirty="0"/>
              <a:t>Andersherum wird ein neuer Kollege kaum Wertschätzung erleben, wenn sein Rechner am ersten Arbeitstag nicht funktioniert, sein Stuhl nicht da ist, die Führungskraft im Urlaub ist und die Kollegen ohne den neuen Kollegen zur Frühstückspause gehen und er überhaupt nicht wahrgenommen wird. Die Vermittlung von Wertschätzung von Anfang an wird damit zu einer wichtigen Aufgabe und Haltung von Führungskräften.</a:t>
            </a:r>
          </a:p>
          <a:p>
            <a:endParaRPr lang="de-DE" dirty="0" smtClean="0"/>
          </a:p>
        </p:txBody>
      </p:sp>
      <p:sp>
        <p:nvSpPr>
          <p:cNvPr id="4" name="Foliennummernplatzhalter 3"/>
          <p:cNvSpPr>
            <a:spLocks noGrp="1"/>
          </p:cNvSpPr>
          <p:nvPr>
            <p:ph type="sldNum" sz="quarter" idx="10"/>
          </p:nvPr>
        </p:nvSpPr>
        <p:spPr/>
        <p:txBody>
          <a:bodyPr/>
          <a:lstStyle/>
          <a:p>
            <a:fld id="{35064690-3BAF-4BC6-A697-C828FB1E340D}" type="slidenum">
              <a:rPr lang="de-DE" smtClean="0"/>
              <a:pPr/>
              <a:t>22</a:t>
            </a:fld>
            <a:endParaRPr lang="de-DE"/>
          </a:p>
        </p:txBody>
      </p:sp>
    </p:spTree>
    <p:extLst>
      <p:ext uri="{BB962C8B-B14F-4D97-AF65-F5344CB8AC3E}">
        <p14:creationId xmlns:p14="http://schemas.microsoft.com/office/powerpoint/2010/main" val="3397183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dirty="0" smtClean="0"/>
              <a:t>Die Fragen sukzessive einblenden …</a:t>
            </a:r>
          </a:p>
          <a:p>
            <a:pPr>
              <a:defRPr/>
            </a:pPr>
            <a:endParaRPr lang="de-DE" dirty="0" smtClean="0"/>
          </a:p>
          <a:p>
            <a:pPr>
              <a:defRPr/>
            </a:pPr>
            <a:endParaRPr lang="de-DE" dirty="0" smtClean="0"/>
          </a:p>
          <a:p>
            <a:pPr>
              <a:defRPr/>
            </a:pPr>
            <a:r>
              <a:rPr lang="de-DE" dirty="0" smtClean="0"/>
              <a:t>Wenn der </a:t>
            </a:r>
            <a:r>
              <a:rPr lang="de-DE" dirty="0" err="1" smtClean="0"/>
              <a:t>Schweißerlehrgang</a:t>
            </a:r>
            <a:r>
              <a:rPr lang="de-DE" dirty="0" smtClean="0"/>
              <a:t> oder die Ersthelferausbildung länger dauern als die Führungskräfteausbildung, dann passt etwas nicht …</a:t>
            </a:r>
          </a:p>
          <a:p>
            <a:pPr>
              <a:defRPr/>
            </a:pPr>
            <a:r>
              <a:rPr lang="de-DE" dirty="0" smtClean="0"/>
              <a:t>Grundlagen der Führung I, II und III und fertig ist die Führungskraft …</a:t>
            </a:r>
          </a:p>
          <a:p>
            <a:pPr>
              <a:defRPr/>
            </a:pPr>
            <a:endParaRPr lang="de-DE" dirty="0" smtClean="0"/>
          </a:p>
          <a:p>
            <a:pPr>
              <a:defRPr/>
            </a:pPr>
            <a:r>
              <a:rPr lang="de-DE" dirty="0" smtClean="0"/>
              <a:t>Ich bin mir seit 20 Jahren treu geblieben und habe mich nicht verändert … toll … </a:t>
            </a:r>
            <a:r>
              <a:rPr lang="de-DE" dirty="0" err="1" smtClean="0"/>
              <a:t>gratulation</a:t>
            </a:r>
            <a:r>
              <a:rPr lang="de-DE" dirty="0" smtClean="0"/>
              <a:t> …</a:t>
            </a:r>
          </a:p>
          <a:p>
            <a:pPr>
              <a:defRPr/>
            </a:pPr>
            <a:r>
              <a:rPr lang="de-DE" dirty="0" smtClean="0"/>
              <a:t>Mit welcher Haltung, mit welchen Einstellungen lebe ich meine Führungsaufgabe?</a:t>
            </a:r>
          </a:p>
          <a:p>
            <a:pPr>
              <a:defRPr/>
            </a:pPr>
            <a:r>
              <a:rPr lang="de-DE" dirty="0" smtClean="0"/>
              <a:t>Wie machen wir Führungskräften Lust darauf, ihre Einstellungen zu hinterfragen, neue Verhaltensweisen auszuprobieren?</a:t>
            </a:r>
          </a:p>
          <a:p>
            <a:pPr>
              <a:defRPr/>
            </a:pPr>
            <a:endParaRPr lang="de-DE" dirty="0" smtClean="0"/>
          </a:p>
          <a:p>
            <a:pPr>
              <a:defRPr/>
            </a:pPr>
            <a:r>
              <a:rPr lang="de-DE" dirty="0" smtClean="0"/>
              <a:t>Führungskräfte bekommen doch genug Schmerzensgeld …</a:t>
            </a:r>
          </a:p>
          <a:p>
            <a:pPr>
              <a:defRPr/>
            </a:pPr>
            <a:r>
              <a:rPr lang="de-DE" dirty="0" smtClean="0"/>
              <a:t>Die müssen einfach viel Druck aushalten …</a:t>
            </a:r>
          </a:p>
          <a:p>
            <a:pPr>
              <a:defRPr/>
            </a:pPr>
            <a:r>
              <a:rPr lang="de-DE" dirty="0" smtClean="0"/>
              <a:t>Was tun wir für die Gesundheit? Was erfahren sie an Hilfestellung? Wie gestalten wir gute Arbeitsbedingungen für Führungskräfte? Welche Möglichkeiten schaffen wir ihnen, um als Modell fungieren zu können, z.B. für gesunde Arbeit?</a:t>
            </a:r>
          </a:p>
          <a:p>
            <a:pPr>
              <a:defRPr/>
            </a:pPr>
            <a:endParaRPr lang="de-DE" dirty="0" smtClean="0"/>
          </a:p>
          <a:p>
            <a:pPr>
              <a:defRPr/>
            </a:pPr>
            <a:r>
              <a:rPr lang="de-DE" dirty="0" smtClean="0"/>
              <a:t>Wie gehen wir mit Kontrolle und Feedback um? Um was geht es uns da? Das ist auch eine Wertefrage?</a:t>
            </a:r>
          </a:p>
          <a:p>
            <a:pPr>
              <a:defRPr/>
            </a:pPr>
            <a:r>
              <a:rPr lang="de-DE" dirty="0" smtClean="0"/>
              <a:t>Wie viel Platz ist für Eigenverantwortung?</a:t>
            </a:r>
          </a:p>
          <a:p>
            <a:pPr>
              <a:defRPr/>
            </a:pPr>
            <a:r>
              <a:rPr lang="de-DE" dirty="0" smtClean="0"/>
              <a:t>Wie wird Wertschätzung vom Top-Management vermittelt? (Umgang mit besonderen Leistungen, Umgang mit Krankheit, Umgang mit Kritik)</a:t>
            </a:r>
          </a:p>
          <a:p>
            <a:pPr>
              <a:defRPr/>
            </a:pPr>
            <a:endParaRPr lang="de-DE" dirty="0" smtClean="0"/>
          </a:p>
          <a:p>
            <a:pPr>
              <a:defRPr/>
            </a:pPr>
            <a:r>
              <a:rPr lang="de-DE" dirty="0" smtClean="0"/>
              <a:t>Fazit:</a:t>
            </a:r>
          </a:p>
          <a:p>
            <a:pPr>
              <a:defRPr/>
            </a:pPr>
            <a:r>
              <a:rPr lang="de-DE" dirty="0" smtClean="0"/>
              <a:t>Es werden von mir sicherlich einige romantische Vorstellungen vorgetragen; Idealbilder konstruiert; Fragen  aufgeworfen, die auf der Agenda noch weiter nach oben rücken dürfen; die nicht ganz oben auf der Agenda stehen; Fragen die aber sehr wichtig sind: für die Leistung, für die Produktivität, für Umsatz und Gewinn von Organisationen, aber auch für die Arbeitszufriedenheit und die Gesundheit … Dazwischen die Psychologie … irgendwo zwischen Realität und Romantik …</a:t>
            </a:r>
          </a:p>
          <a:p>
            <a:pPr>
              <a:defRPr/>
            </a:pPr>
            <a:endParaRPr lang="de-DE" dirty="0" smtClean="0"/>
          </a:p>
          <a:p>
            <a:pPr>
              <a:defRPr/>
            </a:pPr>
            <a:r>
              <a:rPr lang="de-DE" dirty="0" smtClean="0"/>
              <a:t>Ich wünsche mir eine selbstbewusste Psychologie,</a:t>
            </a:r>
          </a:p>
          <a:p>
            <a:pPr marL="171450" indent="-171450">
              <a:buFontTx/>
              <a:buChar char="-"/>
              <a:defRPr/>
            </a:pPr>
            <a:r>
              <a:rPr lang="de-DE" dirty="0" smtClean="0"/>
              <a:t>die diese Fragen stellt</a:t>
            </a:r>
          </a:p>
          <a:p>
            <a:pPr marL="171450" indent="-171450">
              <a:buFontTx/>
              <a:buChar char="-"/>
              <a:defRPr/>
            </a:pPr>
            <a:r>
              <a:rPr lang="de-DE" dirty="0" smtClean="0"/>
              <a:t>die sich dafür einsetzt, dass solche Fragen auf der Agenda in Organisationen stehen</a:t>
            </a:r>
          </a:p>
          <a:p>
            <a:pPr marL="171450" indent="-171450">
              <a:buFontTx/>
              <a:buChar char="-"/>
              <a:defRPr/>
            </a:pPr>
            <a:r>
              <a:rPr lang="de-DE" dirty="0" smtClean="0"/>
              <a:t>dass Forschungserkenntnisse zu diesen Fragen in der Praxis genutzt werden</a:t>
            </a:r>
          </a:p>
          <a:p>
            <a:pPr marL="171450" indent="-171450">
              <a:buFontTx/>
              <a:buChar char="-"/>
              <a:defRPr/>
            </a:pPr>
            <a:r>
              <a:rPr lang="de-DE" dirty="0" smtClean="0"/>
              <a:t>dass wir weiter Instrumente und Methoden entwickeln, die uns bei Antworten auf diese Fragen helfen</a:t>
            </a:r>
          </a:p>
          <a:p>
            <a:pPr marL="171450" indent="-171450">
              <a:buFontTx/>
              <a:buChar char="-"/>
              <a:defRPr/>
            </a:pPr>
            <a:r>
              <a:rPr lang="de-DE" dirty="0" smtClean="0"/>
              <a:t>dass wir vor allem, diejenigen sind, die die Verknüpfung von Leistung, Gesundheit, Arbeitszufriedenheit auf der der Basis von Wertschätzung und Vertrauen im Blick haben und manches an undifferenziertem Schwarz/Weiß-Denken überwinden helfen</a:t>
            </a:r>
          </a:p>
          <a:p>
            <a:pPr marL="171450" indent="-171450">
              <a:buFontTx/>
              <a:buChar char="-"/>
              <a:defRPr/>
            </a:pPr>
            <a:endParaRPr lang="de-DE" dirty="0"/>
          </a:p>
        </p:txBody>
      </p:sp>
      <p:sp>
        <p:nvSpPr>
          <p:cNvPr id="57348" name="Foliennummernplatzhalter 3"/>
          <p:cNvSpPr>
            <a:spLocks noGrp="1"/>
          </p:cNvSpPr>
          <p:nvPr>
            <p:ph type="sldNum" sz="quarter" idx="5"/>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9460B96E-E690-48FC-93FA-06BCA5F59253}" type="slidenum">
              <a:rPr lang="de-DE" altLang="de-DE" sz="1200" smtClean="0">
                <a:latin typeface="Arial" panose="020B0604020202020204" pitchFamily="34" charset="0"/>
              </a:rPr>
              <a:pPr/>
              <a:t>26</a:t>
            </a:fld>
            <a:endParaRPr lang="de-DE" altLang="de-DE" sz="1200" smtClean="0">
              <a:latin typeface="Arial" panose="020B0604020202020204" pitchFamily="34" charset="0"/>
            </a:endParaRPr>
          </a:p>
        </p:txBody>
      </p:sp>
    </p:spTree>
    <p:extLst>
      <p:ext uri="{BB962C8B-B14F-4D97-AF65-F5344CB8AC3E}">
        <p14:creationId xmlns:p14="http://schemas.microsoft.com/office/powerpoint/2010/main" val="114526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27</a:t>
            </a:fld>
            <a:endParaRPr lang="de-DE"/>
          </a:p>
        </p:txBody>
      </p:sp>
    </p:spTree>
    <p:extLst>
      <p:ext uri="{BB962C8B-B14F-4D97-AF65-F5344CB8AC3E}">
        <p14:creationId xmlns:p14="http://schemas.microsoft.com/office/powerpoint/2010/main" val="40615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3</a:t>
            </a:fld>
            <a:endParaRPr lang="de-DE"/>
          </a:p>
        </p:txBody>
      </p:sp>
    </p:spTree>
    <p:extLst>
      <p:ext uri="{BB962C8B-B14F-4D97-AF65-F5344CB8AC3E}">
        <p14:creationId xmlns:p14="http://schemas.microsoft.com/office/powerpoint/2010/main" val="360957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p:spPr>
        <p:txBody>
          <a:bodyPr/>
          <a:lstStyle/>
          <a:p>
            <a:pPr marL="171450" indent="-171450">
              <a:buFontTx/>
              <a:buChar char="-"/>
            </a:pPr>
            <a:r>
              <a:rPr lang="de-DE" altLang="de-DE" dirty="0" smtClean="0">
                <a:latin typeface="Arial" panose="020B0604020202020204" pitchFamily="34" charset="0"/>
              </a:rPr>
              <a:t>Gibt es Handlungsbedarf?</a:t>
            </a:r>
          </a:p>
          <a:p>
            <a:pPr marL="171450" indent="-171450">
              <a:buFontTx/>
              <a:buChar char="-"/>
            </a:pPr>
            <a:r>
              <a:rPr lang="de-DE" altLang="de-DE" dirty="0" smtClean="0">
                <a:latin typeface="Arial" panose="020B0604020202020204" pitchFamily="34" charset="0"/>
              </a:rPr>
              <a:t>Wie gut</a:t>
            </a:r>
            <a:r>
              <a:rPr lang="de-DE" altLang="de-DE" baseline="0" dirty="0" smtClean="0">
                <a:latin typeface="Arial" panose="020B0604020202020204" pitchFamily="34" charset="0"/>
              </a:rPr>
              <a:t> gelingt das unseren Führungskräften?</a:t>
            </a:r>
            <a:endParaRPr lang="de-DE" altLang="de-DE" dirty="0" smtClean="0">
              <a:latin typeface="Arial" panose="020B0604020202020204" pitchFamily="34" charset="0"/>
            </a:endParaRPr>
          </a:p>
          <a:p>
            <a:pPr marL="171450" indent="-171450">
              <a:buFontTx/>
              <a:buChar char="-"/>
            </a:pPr>
            <a:r>
              <a:rPr lang="de-DE" altLang="de-DE" dirty="0" smtClean="0">
                <a:latin typeface="Arial" panose="020B0604020202020204" pitchFamily="34" charset="0"/>
              </a:rPr>
              <a:t>Wie</a:t>
            </a:r>
            <a:r>
              <a:rPr lang="de-DE" altLang="de-DE" baseline="0" dirty="0" smtClean="0">
                <a:latin typeface="Arial" panose="020B0604020202020204" pitchFamily="34" charset="0"/>
              </a:rPr>
              <a:t> ist es denn um die Qualität von Führung bestellt?</a:t>
            </a:r>
          </a:p>
          <a:p>
            <a:pPr marL="0" indent="0">
              <a:buFontTx/>
              <a:buNone/>
            </a:pPr>
            <a:endParaRPr lang="de-DE" altLang="de-DE" baseline="0" dirty="0" smtClean="0">
              <a:latin typeface="Arial" panose="020B0604020202020204" pitchFamily="34" charset="0"/>
            </a:endParaRPr>
          </a:p>
          <a:p>
            <a:pPr marL="171450" indent="-171450">
              <a:buFontTx/>
              <a:buChar char="-"/>
            </a:pPr>
            <a:r>
              <a:rPr lang="de-DE" altLang="de-DE" baseline="0" dirty="0" smtClean="0">
                <a:latin typeface="Arial" panose="020B0604020202020204" pitchFamily="34" charset="0"/>
              </a:rPr>
              <a:t>Anscheinend ist da noch Luft nach oben</a:t>
            </a:r>
            <a:endParaRPr lang="de-DE" altLang="de-DE" dirty="0" smtClean="0">
              <a:latin typeface="Arial" panose="020B0604020202020204" pitchFamily="34" charset="0"/>
            </a:endParaRPr>
          </a:p>
          <a:p>
            <a:pPr marL="171450" indent="-171450">
              <a:buFontTx/>
              <a:buChar char="-"/>
            </a:pPr>
            <a:r>
              <a:rPr lang="de-DE" altLang="de-DE" dirty="0" smtClean="0">
                <a:latin typeface="Arial" panose="020B0604020202020204" pitchFamily="34" charset="0"/>
              </a:rPr>
              <a:t>Anscheinend haben wir</a:t>
            </a:r>
            <a:r>
              <a:rPr lang="de-DE" altLang="de-DE" baseline="0" dirty="0" smtClean="0">
                <a:latin typeface="Arial" panose="020B0604020202020204" pitchFamily="34" charset="0"/>
              </a:rPr>
              <a:t> bei der Ausbildung von Führungskräften .. Bei der psychologischen Ausbildung von Führungskräften auch noch viel Luft …</a:t>
            </a:r>
            <a:endParaRPr lang="de-DE" altLang="de-DE" dirty="0" smtClean="0">
              <a:latin typeface="Arial" panose="020B0604020202020204" pitchFamily="34" charset="0"/>
            </a:endParaRPr>
          </a:p>
        </p:txBody>
      </p:sp>
      <p:sp>
        <p:nvSpPr>
          <p:cNvPr id="18436" name="Foliennummernplatzhalter 3"/>
          <p:cNvSpPr>
            <a:spLocks noGrp="1"/>
          </p:cNvSpPr>
          <p:nvPr>
            <p:ph type="sldNum" sz="quarter" idx="5"/>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BB0BE556-F39E-4103-918A-2D959D0D1C9E}" type="slidenum">
              <a:rPr lang="de-DE" altLang="de-DE" sz="1200" smtClean="0">
                <a:latin typeface="Arial" panose="020B0604020202020204" pitchFamily="34" charset="0"/>
              </a:rPr>
              <a:pPr/>
              <a:t>4</a:t>
            </a:fld>
            <a:endParaRPr lang="de-DE" altLang="de-DE" sz="1200" smtClean="0">
              <a:latin typeface="Arial" panose="020B0604020202020204" pitchFamily="34" charset="0"/>
            </a:endParaRPr>
          </a:p>
        </p:txBody>
      </p:sp>
    </p:spTree>
    <p:extLst>
      <p:ext uri="{BB962C8B-B14F-4D97-AF65-F5344CB8AC3E}">
        <p14:creationId xmlns:p14="http://schemas.microsoft.com/office/powerpoint/2010/main" val="343383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p:spPr>
        <p:txBody>
          <a:bodyPr/>
          <a:lstStyle/>
          <a:p>
            <a:endParaRPr lang="de-DE" altLang="de-DE" smtClean="0">
              <a:latin typeface="Arial" panose="020B0604020202020204" pitchFamily="34" charset="0"/>
            </a:endParaRPr>
          </a:p>
        </p:txBody>
      </p:sp>
      <p:sp>
        <p:nvSpPr>
          <p:cNvPr id="20484" name="Foliennummernplatzhalter 3"/>
          <p:cNvSpPr>
            <a:spLocks noGrp="1"/>
          </p:cNvSpPr>
          <p:nvPr>
            <p:ph type="sldNum" sz="quarter" idx="5"/>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27D6B827-B850-43E7-929B-58A72A305A61}" type="slidenum">
              <a:rPr lang="de-DE" altLang="de-DE" sz="1200" smtClean="0">
                <a:latin typeface="Arial" panose="020B0604020202020204" pitchFamily="34" charset="0"/>
              </a:rPr>
              <a:pPr/>
              <a:t>5</a:t>
            </a:fld>
            <a:endParaRPr lang="de-DE" altLang="de-DE" sz="1200" smtClean="0">
              <a:latin typeface="Arial" panose="020B0604020202020204" pitchFamily="34" charset="0"/>
            </a:endParaRPr>
          </a:p>
        </p:txBody>
      </p:sp>
    </p:spTree>
    <p:extLst>
      <p:ext uri="{BB962C8B-B14F-4D97-AF65-F5344CB8AC3E}">
        <p14:creationId xmlns:p14="http://schemas.microsoft.com/office/powerpoint/2010/main" val="152731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p:spPr>
        <p:txBody>
          <a:bodyPr/>
          <a:lstStyle/>
          <a:p>
            <a:pPr marL="171450" indent="-171450">
              <a:buFontTx/>
              <a:buChar char="-"/>
            </a:pPr>
            <a:r>
              <a:rPr lang="de-DE" altLang="de-DE" dirty="0" smtClean="0">
                <a:latin typeface="Arial" panose="020B0604020202020204" pitchFamily="34" charset="0"/>
              </a:rPr>
              <a:t>Neben solchen Schlagzeilen legen Befragungen nahe,</a:t>
            </a:r>
            <a:r>
              <a:rPr lang="de-DE" altLang="de-DE" baseline="0" dirty="0" smtClean="0">
                <a:latin typeface="Arial" panose="020B0604020202020204" pitchFamily="34" charset="0"/>
              </a:rPr>
              <a:t> dass sich viele Mitarbeiter bessere Führung wünschen</a:t>
            </a:r>
          </a:p>
          <a:p>
            <a:pPr marL="171450" indent="-171450">
              <a:buFontTx/>
              <a:buChar char="-"/>
            </a:pPr>
            <a:endParaRPr lang="de-DE" altLang="de-DE" dirty="0" smtClean="0">
              <a:latin typeface="Arial" panose="020B0604020202020204" pitchFamily="34" charset="0"/>
            </a:endParaRPr>
          </a:p>
        </p:txBody>
      </p:sp>
      <p:sp>
        <p:nvSpPr>
          <p:cNvPr id="22532" name="Foliennummernplatzhalter 3"/>
          <p:cNvSpPr>
            <a:spLocks noGrp="1"/>
          </p:cNvSpPr>
          <p:nvPr>
            <p:ph type="sldNum" sz="quarter" idx="5"/>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6A4B2695-AC60-4776-8441-D7911F0AAB28}" type="slidenum">
              <a:rPr lang="de-DE" altLang="de-DE" sz="1200" smtClean="0">
                <a:latin typeface="Arial" panose="020B0604020202020204" pitchFamily="34" charset="0"/>
              </a:rPr>
              <a:pPr/>
              <a:t>6</a:t>
            </a:fld>
            <a:endParaRPr lang="de-DE" altLang="de-DE" sz="1200" smtClean="0">
              <a:latin typeface="Arial" panose="020B0604020202020204" pitchFamily="34" charset="0"/>
            </a:endParaRPr>
          </a:p>
        </p:txBody>
      </p:sp>
    </p:spTree>
    <p:extLst>
      <p:ext uri="{BB962C8B-B14F-4D97-AF65-F5344CB8AC3E}">
        <p14:creationId xmlns:p14="http://schemas.microsoft.com/office/powerpoint/2010/main" val="224298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p:txBody>
          <a:bodyPr/>
          <a:lstStyle/>
          <a:p>
            <a:pPr>
              <a:defRPr/>
            </a:pPr>
            <a:endParaRPr lang="de-DE" altLang="de-DE" dirty="0" smtClean="0">
              <a:latin typeface="Arial" panose="020B0604020202020204" pitchFamily="34" charset="0"/>
            </a:endParaRPr>
          </a:p>
          <a:p>
            <a:pPr>
              <a:defRPr/>
            </a:pPr>
            <a:r>
              <a:rPr lang="de-DE" altLang="de-DE" dirty="0" smtClean="0">
                <a:latin typeface="Arial" panose="020B0604020202020204" pitchFamily="34" charset="0"/>
              </a:rPr>
              <a:t>Aus Tanner et al. die konkreten Items nutzen …</a:t>
            </a:r>
          </a:p>
          <a:p>
            <a:pPr>
              <a:defRPr/>
            </a:pPr>
            <a:endParaRPr lang="de-DE" altLang="de-DE" dirty="0" smtClean="0">
              <a:latin typeface="Arial" panose="020B0604020202020204" pitchFamily="34" charset="0"/>
            </a:endParaRPr>
          </a:p>
          <a:p>
            <a:pPr>
              <a:defRPr/>
            </a:pPr>
            <a:r>
              <a:rPr lang="de-DE" altLang="de-DE" dirty="0" smtClean="0">
                <a:latin typeface="Arial" panose="020B0604020202020204" pitchFamily="34" charset="0"/>
              </a:rPr>
              <a:t>Fazit: </a:t>
            </a:r>
          </a:p>
          <a:p>
            <a:pPr marL="171450" indent="-171450">
              <a:buFontTx/>
              <a:buChar char="-"/>
              <a:defRPr/>
            </a:pPr>
            <a:r>
              <a:rPr lang="de-DE" altLang="de-DE" dirty="0" smtClean="0">
                <a:latin typeface="Arial" panose="020B0604020202020204" pitchFamily="34" charset="0"/>
              </a:rPr>
              <a:t>Wertschätzung spielt in der Führungsforschung eine wichtige Rolle, gerade auch mit Blick auf die </a:t>
            </a:r>
            <a:r>
              <a:rPr lang="de-DE" altLang="de-DE" dirty="0" err="1" smtClean="0">
                <a:latin typeface="Arial" panose="020B0604020202020204" pitchFamily="34" charset="0"/>
              </a:rPr>
              <a:t>Untersuchtung</a:t>
            </a:r>
            <a:r>
              <a:rPr lang="de-DE" altLang="de-DE" dirty="0" smtClean="0">
                <a:latin typeface="Arial" panose="020B0604020202020204" pitchFamily="34" charset="0"/>
              </a:rPr>
              <a:t> der „</a:t>
            </a:r>
            <a:r>
              <a:rPr lang="de-DE" altLang="de-DE" dirty="0" err="1" smtClean="0">
                <a:latin typeface="Arial" panose="020B0604020202020204" pitchFamily="34" charset="0"/>
              </a:rPr>
              <a:t>dark</a:t>
            </a:r>
            <a:r>
              <a:rPr lang="de-DE" altLang="de-DE" dirty="0" smtClean="0">
                <a:latin typeface="Arial" panose="020B0604020202020204" pitchFamily="34" charset="0"/>
              </a:rPr>
              <a:t> </a:t>
            </a:r>
            <a:r>
              <a:rPr lang="de-DE" altLang="de-DE" dirty="0" err="1" smtClean="0">
                <a:latin typeface="Arial" panose="020B0604020202020204" pitchFamily="34" charset="0"/>
              </a:rPr>
              <a:t>side</a:t>
            </a:r>
            <a:r>
              <a:rPr lang="de-DE" altLang="de-DE" dirty="0" smtClean="0">
                <a:latin typeface="Arial" panose="020B0604020202020204" pitchFamily="34" charset="0"/>
              </a:rPr>
              <a:t>“ </a:t>
            </a:r>
            <a:r>
              <a:rPr lang="de-DE" altLang="de-DE" dirty="0" err="1" smtClean="0">
                <a:latin typeface="Arial" panose="020B0604020202020204" pitchFamily="34" charset="0"/>
              </a:rPr>
              <a:t>of</a:t>
            </a:r>
            <a:r>
              <a:rPr lang="de-DE" altLang="de-DE" dirty="0" smtClean="0">
                <a:latin typeface="Arial" panose="020B0604020202020204" pitchFamily="34" charset="0"/>
              </a:rPr>
              <a:t> </a:t>
            </a:r>
            <a:r>
              <a:rPr lang="de-DE" altLang="de-DE" dirty="0" err="1" smtClean="0">
                <a:latin typeface="Arial" panose="020B0604020202020204" pitchFamily="34" charset="0"/>
              </a:rPr>
              <a:t>leadership</a:t>
            </a:r>
            <a:endParaRPr lang="de-DE" altLang="de-DE" dirty="0" smtClean="0">
              <a:latin typeface="Arial" panose="020B0604020202020204" pitchFamily="34" charset="0"/>
            </a:endParaRPr>
          </a:p>
          <a:p>
            <a:pPr marL="171450" indent="-171450">
              <a:buFontTx/>
              <a:buChar char="-"/>
              <a:defRPr/>
            </a:pPr>
            <a:r>
              <a:rPr lang="de-DE" altLang="de-DE" dirty="0" smtClean="0">
                <a:latin typeface="Arial" panose="020B0604020202020204" pitchFamily="34" charset="0"/>
              </a:rPr>
              <a:t>Erinnert sei auch an Forschung von </a:t>
            </a:r>
            <a:r>
              <a:rPr lang="de-DE" altLang="de-DE" dirty="0" err="1" smtClean="0">
                <a:latin typeface="Arial" panose="020B0604020202020204" pitchFamily="34" charset="0"/>
              </a:rPr>
              <a:t>Semmer</a:t>
            </a:r>
            <a:r>
              <a:rPr lang="de-DE" altLang="de-DE" dirty="0" smtClean="0">
                <a:latin typeface="Arial" panose="020B0604020202020204" pitchFamily="34" charset="0"/>
              </a:rPr>
              <a:t> und Kollegen zur Bedeutung von Wertschätzung für die Gesundheit (z.B. Burnout)</a:t>
            </a:r>
          </a:p>
          <a:p>
            <a:pPr marL="171450" indent="-171450">
              <a:buFontTx/>
              <a:buChar char="-"/>
              <a:defRPr/>
            </a:pPr>
            <a:r>
              <a:rPr lang="de-DE" altLang="de-DE" dirty="0" smtClean="0">
                <a:latin typeface="Arial" panose="020B0604020202020204" pitchFamily="34" charset="0"/>
              </a:rPr>
              <a:t>Wertschätzung scheint für Gesundheit, aber auch für andere Variablen (z.B. auch Arbeitsleistung, Engagement) wichtig zu sein</a:t>
            </a:r>
          </a:p>
        </p:txBody>
      </p:sp>
      <p:sp>
        <p:nvSpPr>
          <p:cNvPr id="49156" name="Foliennummernplatzhalter 3"/>
          <p:cNvSpPr>
            <a:spLocks noGrp="1"/>
          </p:cNvSpPr>
          <p:nvPr>
            <p:ph type="sldNum" sz="quarter" idx="5"/>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5324ECB1-1524-4891-884C-C630AFADC8A7}" type="slidenum">
              <a:rPr lang="de-DE" altLang="de-DE" sz="1200" smtClean="0">
                <a:latin typeface="Arial" panose="020B0604020202020204" pitchFamily="34" charset="0"/>
              </a:rPr>
              <a:pPr/>
              <a:t>7</a:t>
            </a:fld>
            <a:endParaRPr lang="de-DE" altLang="de-DE" sz="1200" smtClean="0">
              <a:latin typeface="Arial" panose="020B0604020202020204" pitchFamily="34" charset="0"/>
            </a:endParaRPr>
          </a:p>
        </p:txBody>
      </p:sp>
    </p:spTree>
    <p:extLst>
      <p:ext uri="{BB962C8B-B14F-4D97-AF65-F5344CB8AC3E}">
        <p14:creationId xmlns:p14="http://schemas.microsoft.com/office/powerpoint/2010/main" val="92426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p:txBody>
          <a:bodyPr/>
          <a:lstStyle/>
          <a:p>
            <a:pPr>
              <a:defRPr/>
            </a:pPr>
            <a:endParaRPr lang="de-DE" altLang="de-DE" dirty="0" smtClean="0">
              <a:latin typeface="Arial" panose="020B0604020202020204" pitchFamily="34" charset="0"/>
            </a:endParaRPr>
          </a:p>
        </p:txBody>
      </p:sp>
      <p:sp>
        <p:nvSpPr>
          <p:cNvPr id="51204" name="Foliennummernplatzhalter 3"/>
          <p:cNvSpPr>
            <a:spLocks noGrp="1"/>
          </p:cNvSpPr>
          <p:nvPr>
            <p:ph type="sldNum" sz="quarter" idx="5"/>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1D74A88E-E799-44D2-96BF-14DC1DE6BEBA}" type="slidenum">
              <a:rPr lang="de-DE" altLang="de-DE" sz="1200" smtClean="0">
                <a:latin typeface="Arial" panose="020B0604020202020204" pitchFamily="34" charset="0"/>
              </a:rPr>
              <a:pPr/>
              <a:t>8</a:t>
            </a:fld>
            <a:endParaRPr lang="de-DE" altLang="de-DE" sz="1200" smtClean="0">
              <a:latin typeface="Arial" panose="020B0604020202020204" pitchFamily="34" charset="0"/>
            </a:endParaRPr>
          </a:p>
        </p:txBody>
      </p:sp>
    </p:spTree>
    <p:extLst>
      <p:ext uri="{BB962C8B-B14F-4D97-AF65-F5344CB8AC3E}">
        <p14:creationId xmlns:p14="http://schemas.microsoft.com/office/powerpoint/2010/main" val="136426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In jedem Fall</a:t>
            </a:r>
            <a:r>
              <a:rPr lang="de-DE" baseline="0" dirty="0" smtClean="0"/>
              <a:t> haben wir beim Thema Führung eine große Baustelle mit viel Potential für Verbesserung</a:t>
            </a:r>
          </a:p>
          <a:p>
            <a:pPr marL="171450" indent="-171450">
              <a:buFontTx/>
              <a:buChar char="-"/>
            </a:pPr>
            <a:r>
              <a:rPr lang="de-DE" baseline="0" dirty="0" smtClean="0"/>
              <a:t>Wie gehen wir das an?</a:t>
            </a:r>
          </a:p>
          <a:p>
            <a:pPr marL="171450" indent="-171450">
              <a:buFontTx/>
              <a:buChar char="-"/>
            </a:pPr>
            <a:r>
              <a:rPr lang="de-DE" baseline="0" dirty="0" smtClean="0"/>
              <a:t>Was ist wichtig, wenn wir in der Weiterbildung einen Beitrag zu guter Führung in Organisationen leisten wollen?</a:t>
            </a:r>
          </a:p>
          <a:p>
            <a:pPr marL="171450" indent="-171450">
              <a:buFontTx/>
              <a:buChar char="-"/>
            </a:pPr>
            <a:r>
              <a:rPr lang="de-DE" baseline="0" dirty="0" smtClean="0"/>
              <a:t>Hierzu einige Grundgedanken</a:t>
            </a:r>
            <a:endParaRPr lang="de-DE" dirty="0"/>
          </a:p>
        </p:txBody>
      </p:sp>
      <p:sp>
        <p:nvSpPr>
          <p:cNvPr id="4" name="Foliennummernplatzhalter 3"/>
          <p:cNvSpPr>
            <a:spLocks noGrp="1"/>
          </p:cNvSpPr>
          <p:nvPr>
            <p:ph type="sldNum" sz="quarter" idx="10"/>
          </p:nvPr>
        </p:nvSpPr>
        <p:spPr/>
        <p:txBody>
          <a:bodyPr/>
          <a:lstStyle/>
          <a:p>
            <a:fld id="{35064690-3BAF-4BC6-A697-C828FB1E340D}" type="slidenum">
              <a:rPr lang="de-DE" smtClean="0"/>
              <a:pPr/>
              <a:t>9</a:t>
            </a:fld>
            <a:endParaRPr lang="de-DE"/>
          </a:p>
        </p:txBody>
      </p:sp>
    </p:spTree>
    <p:extLst>
      <p:ext uri="{BB962C8B-B14F-4D97-AF65-F5344CB8AC3E}">
        <p14:creationId xmlns:p14="http://schemas.microsoft.com/office/powerpoint/2010/main" val="3238289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0" y="1358900"/>
            <a:ext cx="9144000" cy="27003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4" name="Rectangle 2"/>
          <p:cNvSpPr>
            <a:spLocks noGrp="1" noChangeArrowheads="1"/>
          </p:cNvSpPr>
          <p:nvPr>
            <p:ph type="ctrTitle"/>
          </p:nvPr>
        </p:nvSpPr>
        <p:spPr>
          <a:xfrm>
            <a:off x="520700" y="1719263"/>
            <a:ext cx="8264525" cy="1544637"/>
          </a:xfrm>
        </p:spPr>
        <p:txBody>
          <a:bodyPr anchor="t"/>
          <a:lstStyle>
            <a:lvl1pPr>
              <a:lnSpc>
                <a:spcPts val="5700"/>
              </a:lnSpc>
              <a:defRPr sz="5700">
                <a:solidFill>
                  <a:schemeClr val="bg1"/>
                </a:solidFill>
                <a:latin typeface="Wuerth Extra Bold Cond Caps" pitchFamily="2" charset="0"/>
              </a:defRPr>
            </a:lvl1pPr>
          </a:lstStyle>
          <a:p>
            <a:pPr lvl="0"/>
            <a:r>
              <a:rPr lang="de-DE" noProof="0" smtClean="0"/>
              <a:t>Titelmasterformat durch Klicken bearbeiten</a:t>
            </a:r>
            <a:endParaRPr lang="de-DE" noProof="0" dirty="0" smtClean="0"/>
          </a:p>
        </p:txBody>
      </p:sp>
      <p:sp>
        <p:nvSpPr>
          <p:cNvPr id="3075" name="Rectangle 3"/>
          <p:cNvSpPr>
            <a:spLocks noGrp="1" noChangeArrowheads="1"/>
          </p:cNvSpPr>
          <p:nvPr>
            <p:ph type="subTitle" idx="1"/>
          </p:nvPr>
        </p:nvSpPr>
        <p:spPr>
          <a:xfrm>
            <a:off x="520700" y="4178300"/>
            <a:ext cx="8289925" cy="2225675"/>
          </a:xfrm>
        </p:spPr>
        <p:txBody>
          <a:bodyPr/>
          <a:lstStyle>
            <a:lvl1pPr marL="0" indent="0">
              <a:buFontTx/>
              <a:buNone/>
              <a:defRPr sz="1500">
                <a:solidFill>
                  <a:schemeClr val="hlink"/>
                </a:solidFill>
                <a:latin typeface="Wuerth Bold" pitchFamily="2" charset="0"/>
              </a:defRPr>
            </a:lvl1pPr>
          </a:lstStyle>
          <a:p>
            <a:pPr lvl="0"/>
            <a:r>
              <a:rPr lang="de-DE" noProof="0" smtClean="0"/>
              <a:t>Formatvorlage des Untertitelmasters durch Klicken bearbeiten</a:t>
            </a:r>
          </a:p>
        </p:txBody>
      </p:sp>
      <p:pic>
        <p:nvPicPr>
          <p:cNvPr id="3086" name="Picture 14" descr="WRT_Linie_RGB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2100" y="323850"/>
            <a:ext cx="2160588" cy="46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Wuerth Extra Bold Cond Caps" pitchFamily="2" charset="0"/>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124AE5E8-A3E4-406F-AEB8-C6AF55328E95}" type="slidenum">
              <a:rPr lang="de-DE"/>
              <a:pPr/>
              <a:t>‹Nr.›</a:t>
            </a:fld>
            <a:endParaRPr lang="de-DE"/>
          </a:p>
        </p:txBody>
      </p:sp>
      <p:sp>
        <p:nvSpPr>
          <p:cNvPr id="6" name="Fußzeilenplatzhalter 5"/>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178618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B8FA443D-8A81-4A6B-AF1A-087A703BC8C4}" type="slidenum">
              <a:rPr lang="de-DE">
                <a:solidFill>
                  <a:srgbClr val="FFFFFF"/>
                </a:solidFill>
              </a:rPr>
              <a:pPr>
                <a:defRPr/>
              </a:pPr>
              <a:t>‹Nr.›</a:t>
            </a:fld>
            <a:endParaRPr lang="de-DE">
              <a:solidFill>
                <a:srgbClr val="FFFFFF"/>
              </a:solidFill>
            </a:endParaRPr>
          </a:p>
        </p:txBody>
      </p:sp>
      <p:sp>
        <p:nvSpPr>
          <p:cNvPr id="4" name="Rectangle 9"/>
          <p:cNvSpPr>
            <a:spLocks noGrp="1" noChangeArrowheads="1"/>
          </p:cNvSpPr>
          <p:nvPr>
            <p:ph type="ftr" sz="quarter" idx="12"/>
          </p:nvPr>
        </p:nvSpPr>
        <p:spPr>
          <a:ln/>
        </p:spPr>
        <p:txBody>
          <a:bodyPr/>
          <a:lstStyle>
            <a:lvl1pPr>
              <a:defRPr/>
            </a:lvl1pPr>
          </a:lstStyle>
          <a:p>
            <a:pPr>
              <a:defRPr/>
            </a:pPr>
            <a:endParaRPr lang="de-DE">
              <a:solidFill>
                <a:srgbClr val="FFFFFF"/>
              </a:solidFill>
            </a:endParaRPr>
          </a:p>
        </p:txBody>
      </p:sp>
    </p:spTree>
    <p:extLst>
      <p:ext uri="{BB962C8B-B14F-4D97-AF65-F5344CB8AC3E}">
        <p14:creationId xmlns:p14="http://schemas.microsoft.com/office/powerpoint/2010/main" val="2938303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399213"/>
            <a:ext cx="9144000" cy="4587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p:cNvSpPr>
            <a:spLocks noGrp="1" noChangeArrowheads="1"/>
          </p:cNvSpPr>
          <p:nvPr>
            <p:ph type="title"/>
          </p:nvPr>
        </p:nvSpPr>
        <p:spPr bwMode="auto">
          <a:xfrm>
            <a:off x="520700" y="250825"/>
            <a:ext cx="5703888"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dirty="0" smtClean="0"/>
              <a:t>TITELMASTERFORMAT DURCH KLICKEN BEARBEITEN</a:t>
            </a:r>
          </a:p>
        </p:txBody>
      </p:sp>
      <p:sp>
        <p:nvSpPr>
          <p:cNvPr id="1027" name="Rectangle 3"/>
          <p:cNvSpPr>
            <a:spLocks noGrp="1" noChangeArrowheads="1"/>
          </p:cNvSpPr>
          <p:nvPr>
            <p:ph type="body" idx="1"/>
          </p:nvPr>
        </p:nvSpPr>
        <p:spPr bwMode="auto">
          <a:xfrm>
            <a:off x="520700" y="1719263"/>
            <a:ext cx="8281988" cy="434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7" name="Rectangle 13"/>
          <p:cNvSpPr>
            <a:spLocks noGrp="1" noChangeArrowheads="1"/>
          </p:cNvSpPr>
          <p:nvPr>
            <p:ph type="dt" sz="half" idx="2"/>
          </p:nvPr>
        </p:nvSpPr>
        <p:spPr bwMode="auto">
          <a:xfrm>
            <a:off x="8280400" y="6559550"/>
            <a:ext cx="5222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solidFill>
                  <a:schemeClr val="bg1"/>
                </a:solidFill>
              </a:defRPr>
            </a:lvl1pPr>
          </a:lstStyle>
          <a:p>
            <a:endParaRPr lang="de-DE"/>
          </a:p>
        </p:txBody>
      </p:sp>
      <p:sp>
        <p:nvSpPr>
          <p:cNvPr id="1039" name="Rectangle 15"/>
          <p:cNvSpPr>
            <a:spLocks noGrp="1" noChangeArrowheads="1"/>
          </p:cNvSpPr>
          <p:nvPr>
            <p:ph type="sldNum" sz="quarter" idx="4"/>
          </p:nvPr>
        </p:nvSpPr>
        <p:spPr bwMode="auto">
          <a:xfrm>
            <a:off x="520700" y="6559550"/>
            <a:ext cx="271463"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solidFill>
                  <a:schemeClr val="bg1"/>
                </a:solidFill>
              </a:defRPr>
            </a:lvl1pPr>
          </a:lstStyle>
          <a:p>
            <a:fld id="{E6166D35-5764-4F8F-BAEB-CE4C4B031FD8}" type="slidenum">
              <a:rPr lang="de-DE"/>
              <a:pPr/>
              <a:t>‹Nr.›</a:t>
            </a:fld>
            <a:endParaRPr lang="de-DE"/>
          </a:p>
        </p:txBody>
      </p:sp>
      <p:sp>
        <p:nvSpPr>
          <p:cNvPr id="1040" name="Text Box 16"/>
          <p:cNvSpPr txBox="1">
            <a:spLocks noChangeArrowheads="1"/>
          </p:cNvSpPr>
          <p:nvPr/>
        </p:nvSpPr>
        <p:spPr bwMode="auto">
          <a:xfrm>
            <a:off x="5564188" y="6557963"/>
            <a:ext cx="2716212"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r>
              <a:rPr lang="de-DE" sz="800" dirty="0">
                <a:solidFill>
                  <a:schemeClr val="bg1"/>
                </a:solidFill>
              </a:rPr>
              <a:t>© Würth Industrie </a:t>
            </a:r>
            <a:r>
              <a:rPr lang="de-DE" sz="800" dirty="0" smtClean="0">
                <a:solidFill>
                  <a:schemeClr val="bg1"/>
                </a:solidFill>
              </a:rPr>
              <a:t>Service </a:t>
            </a:r>
            <a:r>
              <a:rPr lang="de-DE" sz="800" dirty="0">
                <a:solidFill>
                  <a:schemeClr val="bg1"/>
                </a:solidFill>
              </a:rPr>
              <a:t>GmbH &amp; Co. KG, Bad </a:t>
            </a:r>
            <a:r>
              <a:rPr lang="de-DE" sz="800" dirty="0" smtClean="0">
                <a:solidFill>
                  <a:schemeClr val="bg1"/>
                </a:solidFill>
              </a:rPr>
              <a:t>Mergentheim </a:t>
            </a:r>
            <a:endParaRPr lang="de-DE" sz="800" dirty="0"/>
          </a:p>
        </p:txBody>
      </p:sp>
      <p:sp>
        <p:nvSpPr>
          <p:cNvPr id="1041" name="Rectangle 17"/>
          <p:cNvSpPr>
            <a:spLocks noGrp="1" noChangeArrowheads="1"/>
          </p:cNvSpPr>
          <p:nvPr>
            <p:ph type="ftr" sz="quarter" idx="3"/>
          </p:nvPr>
        </p:nvSpPr>
        <p:spPr bwMode="auto">
          <a:xfrm>
            <a:off x="792163" y="6557963"/>
            <a:ext cx="4606925"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solidFill>
                  <a:schemeClr val="bg1"/>
                </a:solidFill>
              </a:defRPr>
            </a:lvl1pPr>
          </a:lstStyle>
          <a:p>
            <a:endParaRPr lang="de-DE"/>
          </a:p>
        </p:txBody>
      </p:sp>
      <p:pic>
        <p:nvPicPr>
          <p:cNvPr id="1042" name="Picture 18" descr="WRT_Linie_RGB_p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2825" y="323850"/>
            <a:ext cx="1439863" cy="3095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rtl="0" eaLnBrk="1" fontAlgn="base" hangingPunct="1">
        <a:lnSpc>
          <a:spcPts val="2600"/>
        </a:lnSpc>
        <a:spcBef>
          <a:spcPct val="0"/>
        </a:spcBef>
        <a:spcAft>
          <a:spcPct val="0"/>
        </a:spcAft>
        <a:defRPr sz="2500">
          <a:solidFill>
            <a:schemeClr val="tx1"/>
          </a:solidFill>
          <a:latin typeface="Wuerth Extra Bold Cond Caps" pitchFamily="2" charset="0"/>
          <a:ea typeface="+mj-ea"/>
          <a:cs typeface="+mj-cs"/>
        </a:defRPr>
      </a:lvl1pPr>
      <a:lvl2pPr algn="l" rtl="0" eaLnBrk="1" fontAlgn="base" hangingPunct="1">
        <a:lnSpc>
          <a:spcPts val="2600"/>
        </a:lnSpc>
        <a:spcBef>
          <a:spcPct val="0"/>
        </a:spcBef>
        <a:spcAft>
          <a:spcPct val="0"/>
        </a:spcAft>
        <a:defRPr sz="2500">
          <a:solidFill>
            <a:schemeClr val="tx1"/>
          </a:solidFill>
          <a:latin typeface="Wuerth Extra Bold Cond" pitchFamily="2" charset="0"/>
        </a:defRPr>
      </a:lvl2pPr>
      <a:lvl3pPr algn="l" rtl="0" eaLnBrk="1" fontAlgn="base" hangingPunct="1">
        <a:lnSpc>
          <a:spcPts val="2600"/>
        </a:lnSpc>
        <a:spcBef>
          <a:spcPct val="0"/>
        </a:spcBef>
        <a:spcAft>
          <a:spcPct val="0"/>
        </a:spcAft>
        <a:defRPr sz="2500">
          <a:solidFill>
            <a:schemeClr val="tx1"/>
          </a:solidFill>
          <a:latin typeface="Wuerth Extra Bold Cond" pitchFamily="2" charset="0"/>
        </a:defRPr>
      </a:lvl3pPr>
      <a:lvl4pPr algn="l" rtl="0" eaLnBrk="1" fontAlgn="base" hangingPunct="1">
        <a:lnSpc>
          <a:spcPts val="2600"/>
        </a:lnSpc>
        <a:spcBef>
          <a:spcPct val="0"/>
        </a:spcBef>
        <a:spcAft>
          <a:spcPct val="0"/>
        </a:spcAft>
        <a:defRPr sz="2500">
          <a:solidFill>
            <a:schemeClr val="tx1"/>
          </a:solidFill>
          <a:latin typeface="Wuerth Extra Bold Cond" pitchFamily="2" charset="0"/>
        </a:defRPr>
      </a:lvl4pPr>
      <a:lvl5pPr algn="l" rtl="0" eaLnBrk="1" fontAlgn="base" hangingPunct="1">
        <a:lnSpc>
          <a:spcPts val="2600"/>
        </a:lnSpc>
        <a:spcBef>
          <a:spcPct val="0"/>
        </a:spcBef>
        <a:spcAft>
          <a:spcPct val="0"/>
        </a:spcAft>
        <a:defRPr sz="2500">
          <a:solidFill>
            <a:schemeClr val="tx1"/>
          </a:solidFill>
          <a:latin typeface="Wuerth Extra Bold Cond" pitchFamily="2" charset="0"/>
        </a:defRPr>
      </a:lvl5pPr>
      <a:lvl6pPr marL="457200" algn="l" rtl="0" eaLnBrk="1" fontAlgn="base" hangingPunct="1">
        <a:lnSpc>
          <a:spcPts val="2600"/>
        </a:lnSpc>
        <a:spcBef>
          <a:spcPct val="0"/>
        </a:spcBef>
        <a:spcAft>
          <a:spcPct val="0"/>
        </a:spcAft>
        <a:defRPr sz="2500">
          <a:solidFill>
            <a:schemeClr val="tx1"/>
          </a:solidFill>
          <a:latin typeface="Wuerth Extra Bold Cond" pitchFamily="2" charset="0"/>
        </a:defRPr>
      </a:lvl6pPr>
      <a:lvl7pPr marL="914400" algn="l" rtl="0" eaLnBrk="1" fontAlgn="base" hangingPunct="1">
        <a:lnSpc>
          <a:spcPts val="2600"/>
        </a:lnSpc>
        <a:spcBef>
          <a:spcPct val="0"/>
        </a:spcBef>
        <a:spcAft>
          <a:spcPct val="0"/>
        </a:spcAft>
        <a:defRPr sz="2500">
          <a:solidFill>
            <a:schemeClr val="tx1"/>
          </a:solidFill>
          <a:latin typeface="Wuerth Extra Bold Cond" pitchFamily="2" charset="0"/>
        </a:defRPr>
      </a:lvl7pPr>
      <a:lvl8pPr marL="1371600" algn="l" rtl="0" eaLnBrk="1" fontAlgn="base" hangingPunct="1">
        <a:lnSpc>
          <a:spcPts val="2600"/>
        </a:lnSpc>
        <a:spcBef>
          <a:spcPct val="0"/>
        </a:spcBef>
        <a:spcAft>
          <a:spcPct val="0"/>
        </a:spcAft>
        <a:defRPr sz="2500">
          <a:solidFill>
            <a:schemeClr val="tx1"/>
          </a:solidFill>
          <a:latin typeface="Wuerth Extra Bold Cond" pitchFamily="2" charset="0"/>
        </a:defRPr>
      </a:lvl8pPr>
      <a:lvl9pPr marL="1828800" algn="l" rtl="0" eaLnBrk="1" fontAlgn="base" hangingPunct="1">
        <a:lnSpc>
          <a:spcPts val="2600"/>
        </a:lnSpc>
        <a:spcBef>
          <a:spcPct val="0"/>
        </a:spcBef>
        <a:spcAft>
          <a:spcPct val="0"/>
        </a:spcAft>
        <a:defRPr sz="2500">
          <a:solidFill>
            <a:schemeClr val="tx1"/>
          </a:solidFill>
          <a:latin typeface="Wuerth Extra Bold Cond" pitchFamily="2" charset="0"/>
        </a:defRPr>
      </a:lvl9pPr>
    </p:titleStyle>
    <p:bodyStyle>
      <a:lvl1pPr marL="354013" indent="-354013" algn="l" rtl="0" eaLnBrk="1" fontAlgn="base" hangingPunct="1">
        <a:lnSpc>
          <a:spcPts val="2600"/>
        </a:lnSpc>
        <a:spcBef>
          <a:spcPct val="0"/>
        </a:spcBef>
        <a:spcAft>
          <a:spcPct val="0"/>
        </a:spcAft>
        <a:buClr>
          <a:schemeClr val="hlink"/>
        </a:buClr>
        <a:buChar char="•"/>
        <a:defRPr sz="1900">
          <a:solidFill>
            <a:schemeClr val="tx1"/>
          </a:solidFill>
          <a:latin typeface="+mn-lt"/>
          <a:ea typeface="+mn-ea"/>
          <a:cs typeface="+mn-cs"/>
        </a:defRPr>
      </a:lvl1pPr>
      <a:lvl2pPr marL="714375" indent="-358775" algn="l" rtl="0" eaLnBrk="1" fontAlgn="base" hangingPunct="1">
        <a:lnSpc>
          <a:spcPts val="2600"/>
        </a:lnSpc>
        <a:spcBef>
          <a:spcPct val="0"/>
        </a:spcBef>
        <a:spcAft>
          <a:spcPct val="0"/>
        </a:spcAft>
        <a:buChar char="•"/>
        <a:defRPr sz="1900">
          <a:solidFill>
            <a:schemeClr val="tx1"/>
          </a:solidFill>
          <a:latin typeface="+mn-lt"/>
        </a:defRPr>
      </a:lvl2pPr>
      <a:lvl3pPr marL="1079500" indent="-363538" algn="l" rtl="0" eaLnBrk="1" fontAlgn="base" hangingPunct="1">
        <a:lnSpc>
          <a:spcPts val="2600"/>
        </a:lnSpc>
        <a:spcBef>
          <a:spcPct val="0"/>
        </a:spcBef>
        <a:spcAft>
          <a:spcPct val="0"/>
        </a:spcAft>
        <a:buChar char="•"/>
        <a:defRPr sz="1900">
          <a:solidFill>
            <a:schemeClr val="tx1"/>
          </a:solidFill>
          <a:latin typeface="+mn-lt"/>
        </a:defRPr>
      </a:lvl3pPr>
      <a:lvl4pPr marL="1433513" indent="-352425" algn="l" rtl="0" eaLnBrk="1" fontAlgn="base" hangingPunct="1">
        <a:lnSpc>
          <a:spcPts val="2600"/>
        </a:lnSpc>
        <a:spcBef>
          <a:spcPct val="0"/>
        </a:spcBef>
        <a:spcAft>
          <a:spcPct val="0"/>
        </a:spcAft>
        <a:buChar char="•"/>
        <a:defRPr sz="1900">
          <a:solidFill>
            <a:schemeClr val="tx1"/>
          </a:solidFill>
          <a:latin typeface="+mn-lt"/>
        </a:defRPr>
      </a:lvl4pPr>
      <a:lvl5pPr marL="1787525" indent="-352425" algn="l" rtl="0" eaLnBrk="1" fontAlgn="base" hangingPunct="1">
        <a:lnSpc>
          <a:spcPts val="2600"/>
        </a:lnSpc>
        <a:spcBef>
          <a:spcPct val="0"/>
        </a:spcBef>
        <a:spcAft>
          <a:spcPct val="0"/>
        </a:spcAft>
        <a:buChar char="•"/>
        <a:defRPr sz="1900">
          <a:solidFill>
            <a:schemeClr val="tx1"/>
          </a:solidFill>
          <a:latin typeface="+mn-lt"/>
        </a:defRPr>
      </a:lvl5pPr>
      <a:lvl6pPr marL="2244725" indent="-352425" algn="l" rtl="0" eaLnBrk="1" fontAlgn="base" hangingPunct="1">
        <a:lnSpc>
          <a:spcPts val="2600"/>
        </a:lnSpc>
        <a:spcBef>
          <a:spcPct val="0"/>
        </a:spcBef>
        <a:spcAft>
          <a:spcPct val="0"/>
        </a:spcAft>
        <a:buChar char="•"/>
        <a:defRPr sz="1900">
          <a:solidFill>
            <a:schemeClr val="tx1"/>
          </a:solidFill>
          <a:latin typeface="+mn-lt"/>
        </a:defRPr>
      </a:lvl6pPr>
      <a:lvl7pPr marL="2701925" indent="-352425" algn="l" rtl="0" eaLnBrk="1" fontAlgn="base" hangingPunct="1">
        <a:lnSpc>
          <a:spcPts val="2600"/>
        </a:lnSpc>
        <a:spcBef>
          <a:spcPct val="0"/>
        </a:spcBef>
        <a:spcAft>
          <a:spcPct val="0"/>
        </a:spcAft>
        <a:buChar char="•"/>
        <a:defRPr sz="1900">
          <a:solidFill>
            <a:schemeClr val="tx1"/>
          </a:solidFill>
          <a:latin typeface="+mn-lt"/>
        </a:defRPr>
      </a:lvl7pPr>
      <a:lvl8pPr marL="3159125" indent="-352425" algn="l" rtl="0" eaLnBrk="1" fontAlgn="base" hangingPunct="1">
        <a:lnSpc>
          <a:spcPts val="2600"/>
        </a:lnSpc>
        <a:spcBef>
          <a:spcPct val="0"/>
        </a:spcBef>
        <a:spcAft>
          <a:spcPct val="0"/>
        </a:spcAft>
        <a:buChar char="•"/>
        <a:defRPr sz="1900">
          <a:solidFill>
            <a:schemeClr val="tx1"/>
          </a:solidFill>
          <a:latin typeface="+mn-lt"/>
        </a:defRPr>
      </a:lvl8pPr>
      <a:lvl9pPr marL="3616325" indent="-352425" algn="l" rtl="0" eaLnBrk="1" fontAlgn="base" hangingPunct="1">
        <a:lnSpc>
          <a:spcPts val="2600"/>
        </a:lnSpc>
        <a:spcBef>
          <a:spcPct val="0"/>
        </a:spcBef>
        <a:spcAft>
          <a:spcPct val="0"/>
        </a:spcAft>
        <a:buChar char="•"/>
        <a:defRPr sz="19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latin typeface="Wuerth Extra Bold Cond" panose="020B0806020204020204" pitchFamily="34" charset="0"/>
              </a:rPr>
              <a:t>MÜSSEN GUTE FÜHRUNGSKRÄFTE HEUTE PSYCHOLOGEN SEIN?</a:t>
            </a:r>
            <a:endParaRPr lang="de-DE" dirty="0">
              <a:latin typeface="Wuerth Extra Bold Cond" panose="020B0806020204020204" pitchFamily="34" charset="0"/>
            </a:endParaRPr>
          </a:p>
        </p:txBody>
      </p:sp>
      <p:sp>
        <p:nvSpPr>
          <p:cNvPr id="3" name="Untertitel 2"/>
          <p:cNvSpPr>
            <a:spLocks noGrp="1"/>
          </p:cNvSpPr>
          <p:nvPr>
            <p:ph type="subTitle" idx="1"/>
          </p:nvPr>
        </p:nvSpPr>
        <p:spPr>
          <a:xfrm>
            <a:off x="520700" y="4120614"/>
            <a:ext cx="8289925" cy="2225675"/>
          </a:xfrm>
        </p:spPr>
        <p:txBody>
          <a:bodyPr/>
          <a:lstStyle/>
          <a:p>
            <a:r>
              <a:rPr lang="de-DE" dirty="0"/>
              <a:t>Würth Industrie Service GmbH &amp; Co. KG</a:t>
            </a:r>
          </a:p>
          <a:p>
            <a:r>
              <a:rPr lang="de-DE" dirty="0"/>
              <a:t>Dr. Alexander </a:t>
            </a:r>
            <a:r>
              <a:rPr lang="de-DE" dirty="0" smtClean="0"/>
              <a:t>Häfner</a:t>
            </a:r>
            <a:endParaRPr lang="de-DE" dirty="0"/>
          </a:p>
          <a:p>
            <a:r>
              <a:rPr lang="de-DE" dirty="0"/>
              <a:t>Leiter Personalentwicklung</a:t>
            </a:r>
          </a:p>
          <a:p>
            <a:endParaRPr lang="de-DE" dirty="0"/>
          </a:p>
          <a:p>
            <a:endParaRPr lang="de-DE" dirty="0"/>
          </a:p>
          <a:p>
            <a:endParaRPr lang="de-DE" dirty="0"/>
          </a:p>
        </p:txBody>
      </p:sp>
      <p:pic>
        <p:nvPicPr>
          <p:cNvPr id="5" name="Picture 2" descr="P:\RESSORT PERSONAL\Präsentationen_Bausteine\BILDER\Menschen\Kind mit Au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2358" y="5733256"/>
            <a:ext cx="2281212" cy="11247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574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Wuerth Extra Bold Cond" panose="020B0806020204020204" pitchFamily="34" charset="0"/>
              </a:rPr>
              <a:t>INDIVIDUALISIERUNG VON FÜHRUNG</a:t>
            </a:r>
            <a:endParaRPr lang="de-DE" dirty="0"/>
          </a:p>
        </p:txBody>
      </p:sp>
      <p:sp>
        <p:nvSpPr>
          <p:cNvPr id="3" name="Inhaltsplatzhalter 2"/>
          <p:cNvSpPr>
            <a:spLocks noGrp="1"/>
          </p:cNvSpPr>
          <p:nvPr>
            <p:ph idx="1"/>
          </p:nvPr>
        </p:nvSpPr>
        <p:spPr/>
        <p:txBody>
          <a:bodyPr/>
          <a:lstStyle/>
          <a:p>
            <a:pPr>
              <a:spcAft>
                <a:spcPts val="1200"/>
              </a:spcAft>
            </a:pPr>
            <a:r>
              <a:rPr lang="de-DE" dirty="0"/>
              <a:t>Wie gelingt es uns, dass die Aussage „Der Mensch steht im Mittelpunkt“ in Organisationen mehr als eine Floskel ist</a:t>
            </a:r>
            <a:r>
              <a:rPr lang="de-DE" dirty="0" smtClean="0"/>
              <a:t>?</a:t>
            </a:r>
          </a:p>
          <a:p>
            <a:pPr>
              <a:spcAft>
                <a:spcPts val="1200"/>
              </a:spcAft>
            </a:pPr>
            <a:r>
              <a:rPr lang="de-DE" dirty="0"/>
              <a:t>Wie kann ich in meinem Führungsverhalten „den Mensch in den Mittelpunkt stellen</a:t>
            </a:r>
            <a:r>
              <a:rPr lang="de-DE" dirty="0" smtClean="0"/>
              <a:t>“?</a:t>
            </a:r>
          </a:p>
          <a:p>
            <a:pPr>
              <a:spcAft>
                <a:spcPts val="1200"/>
              </a:spcAft>
            </a:pPr>
            <a:r>
              <a:rPr lang="de-DE" dirty="0"/>
              <a:t>Wie gelingt es uns, dass wir als Führungskräfte wirklich auf den einzelnen Menschen schauen?</a:t>
            </a:r>
          </a:p>
          <a:p>
            <a:pPr marL="0" indent="0">
              <a:spcAft>
                <a:spcPts val="1200"/>
              </a:spcAft>
              <a:buNone/>
            </a:pPr>
            <a:endParaRPr lang="de-DE" dirty="0"/>
          </a:p>
          <a:p>
            <a:pPr marL="0" indent="0">
              <a:buNone/>
            </a:pPr>
            <a:endParaRPr lang="de-DE" dirty="0"/>
          </a:p>
          <a:p>
            <a:endParaRPr lang="de-DE" dirty="0"/>
          </a:p>
        </p:txBody>
      </p:sp>
      <p:sp>
        <p:nvSpPr>
          <p:cNvPr id="4" name="Foliennummernplatzhalter 3"/>
          <p:cNvSpPr>
            <a:spLocks noGrp="1"/>
          </p:cNvSpPr>
          <p:nvPr>
            <p:ph type="sldNum" sz="quarter" idx="11"/>
          </p:nvPr>
        </p:nvSpPr>
        <p:spPr/>
        <p:txBody>
          <a:bodyPr/>
          <a:lstStyle/>
          <a:p>
            <a:fld id="{124AE5E8-A3E4-406F-AEB8-C6AF55328E95}" type="slidenum">
              <a:rPr lang="de-DE" smtClean="0"/>
              <a:pPr/>
              <a:t>10</a:t>
            </a:fld>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384" y="3466895"/>
            <a:ext cx="5343128" cy="2914433"/>
          </a:xfrm>
          <a:prstGeom prst="rect">
            <a:avLst/>
          </a:prstGeom>
        </p:spPr>
      </p:pic>
    </p:spTree>
    <p:extLst>
      <p:ext uri="{BB962C8B-B14F-4D97-AF65-F5344CB8AC3E}">
        <p14:creationId xmlns:p14="http://schemas.microsoft.com/office/powerpoint/2010/main" val="3708492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Wuerth Extra Bold Cond" panose="020B0806020204020204" pitchFamily="34" charset="0"/>
              </a:rPr>
              <a:t>INDIVIDUALISIERUNG VON FÜHRUNG</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185241053"/>
              </p:ext>
            </p:extLst>
          </p:nvPr>
        </p:nvGraphicFramePr>
        <p:xfrm>
          <a:off x="520700" y="1719263"/>
          <a:ext cx="8281988" cy="4341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1"/>
          </p:nvPr>
        </p:nvSpPr>
        <p:spPr/>
        <p:txBody>
          <a:bodyPr/>
          <a:lstStyle/>
          <a:p>
            <a:fld id="{124AE5E8-A3E4-406F-AEB8-C6AF55328E95}" type="slidenum">
              <a:rPr lang="de-DE" smtClean="0"/>
              <a:pPr/>
              <a:t>11</a:t>
            </a:fld>
            <a:endParaRPr lang="de-DE"/>
          </a:p>
        </p:txBody>
      </p:sp>
    </p:spTree>
    <p:extLst>
      <p:ext uri="{BB962C8B-B14F-4D97-AF65-F5344CB8AC3E}">
        <p14:creationId xmlns:p14="http://schemas.microsoft.com/office/powerpoint/2010/main" val="3851317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Wuerth Extra Bold Cond" panose="020B0806020204020204" pitchFamily="34" charset="0"/>
              </a:rPr>
              <a:t>WICHTIGE HALTUNGEN FÜR FÜHRUNGSKRÄFTE</a:t>
            </a:r>
            <a:endParaRPr lang="de-DE" dirty="0">
              <a:latin typeface="Wuerth Extra Bold Cond" panose="020B0806020204020204" pitchFamily="34" charset="0"/>
            </a:endParaRPr>
          </a:p>
        </p:txBody>
      </p:sp>
      <p:sp>
        <p:nvSpPr>
          <p:cNvPr id="4" name="Foliennummernplatzhalter 3"/>
          <p:cNvSpPr>
            <a:spLocks noGrp="1"/>
          </p:cNvSpPr>
          <p:nvPr>
            <p:ph type="sldNum" sz="quarter" idx="11"/>
          </p:nvPr>
        </p:nvSpPr>
        <p:spPr/>
        <p:txBody>
          <a:bodyPr/>
          <a:lstStyle/>
          <a:p>
            <a:fld id="{124AE5E8-A3E4-406F-AEB8-C6AF55328E95}" type="slidenum">
              <a:rPr lang="de-DE" smtClean="0"/>
              <a:pPr/>
              <a:t>12</a:t>
            </a:fld>
            <a:endParaRPr lang="de-DE"/>
          </a:p>
        </p:txBody>
      </p:sp>
      <p:grpSp>
        <p:nvGrpSpPr>
          <p:cNvPr id="3" name="Gruppieren 2"/>
          <p:cNvGrpSpPr/>
          <p:nvPr/>
        </p:nvGrpSpPr>
        <p:grpSpPr>
          <a:xfrm>
            <a:off x="342415" y="1708507"/>
            <a:ext cx="8513500" cy="4341812"/>
            <a:chOff x="521847" y="1719258"/>
            <a:chExt cx="8513500" cy="4341812"/>
          </a:xfrm>
        </p:grpSpPr>
        <p:sp>
          <p:nvSpPr>
            <p:cNvPr id="6" name="Freihandform 5"/>
            <p:cNvSpPr/>
            <p:nvPr/>
          </p:nvSpPr>
          <p:spPr>
            <a:xfrm>
              <a:off x="521847" y="1719258"/>
              <a:ext cx="1648457" cy="4341812"/>
            </a:xfrm>
            <a:custGeom>
              <a:avLst/>
              <a:gdLst>
                <a:gd name="connsiteX0" fmla="*/ 0 w 1648457"/>
                <a:gd name="connsiteY0" fmla="*/ 164846 h 4341812"/>
                <a:gd name="connsiteX1" fmla="*/ 164846 w 1648457"/>
                <a:gd name="connsiteY1" fmla="*/ 0 h 4341812"/>
                <a:gd name="connsiteX2" fmla="*/ 1483611 w 1648457"/>
                <a:gd name="connsiteY2" fmla="*/ 0 h 4341812"/>
                <a:gd name="connsiteX3" fmla="*/ 1648457 w 1648457"/>
                <a:gd name="connsiteY3" fmla="*/ 164846 h 4341812"/>
                <a:gd name="connsiteX4" fmla="*/ 1648457 w 1648457"/>
                <a:gd name="connsiteY4" fmla="*/ 4176966 h 4341812"/>
                <a:gd name="connsiteX5" fmla="*/ 1483611 w 1648457"/>
                <a:gd name="connsiteY5" fmla="*/ 4341812 h 4341812"/>
                <a:gd name="connsiteX6" fmla="*/ 164846 w 1648457"/>
                <a:gd name="connsiteY6" fmla="*/ 4341812 h 4341812"/>
                <a:gd name="connsiteX7" fmla="*/ 0 w 1648457"/>
                <a:gd name="connsiteY7" fmla="*/ 4176966 h 4341812"/>
                <a:gd name="connsiteX8" fmla="*/ 0 w 1648457"/>
                <a:gd name="connsiteY8" fmla="*/ 164846 h 434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8457" h="4341812">
                  <a:moveTo>
                    <a:pt x="0" y="164846"/>
                  </a:moveTo>
                  <a:cubicBezTo>
                    <a:pt x="0" y="73804"/>
                    <a:pt x="73804" y="0"/>
                    <a:pt x="164846" y="0"/>
                  </a:cubicBezTo>
                  <a:lnTo>
                    <a:pt x="1483611" y="0"/>
                  </a:lnTo>
                  <a:cubicBezTo>
                    <a:pt x="1574653" y="0"/>
                    <a:pt x="1648457" y="73804"/>
                    <a:pt x="1648457" y="164846"/>
                  </a:cubicBezTo>
                  <a:lnTo>
                    <a:pt x="1648457" y="4176966"/>
                  </a:lnTo>
                  <a:cubicBezTo>
                    <a:pt x="1648457" y="4268008"/>
                    <a:pt x="1574653" y="4341812"/>
                    <a:pt x="1483611" y="4341812"/>
                  </a:cubicBezTo>
                  <a:lnTo>
                    <a:pt x="164846" y="4341812"/>
                  </a:lnTo>
                  <a:cubicBezTo>
                    <a:pt x="73804" y="4341812"/>
                    <a:pt x="0" y="4268008"/>
                    <a:pt x="0" y="4176966"/>
                  </a:cubicBezTo>
                  <a:lnTo>
                    <a:pt x="0" y="16484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344" tIns="1822068" rIns="85344" bIns="953708" numCol="1" spcCol="1270" anchor="t" anchorCtr="1">
              <a:noAutofit/>
            </a:bodyPr>
            <a:lstStyle/>
            <a:p>
              <a:pPr lvl="0" algn="l" defTabSz="533400">
                <a:lnSpc>
                  <a:spcPct val="90000"/>
                </a:lnSpc>
                <a:spcBef>
                  <a:spcPct val="0"/>
                </a:spcBef>
                <a:spcAft>
                  <a:spcPct val="35000"/>
                </a:spcAft>
              </a:pPr>
              <a:r>
                <a:rPr lang="de-DE" sz="1200" b="0" kern="1200" dirty="0" smtClean="0">
                  <a:latin typeface="Wuerth Bold" pitchFamily="34" charset="0"/>
                </a:rPr>
                <a:t>Perspektivenvielfalt</a:t>
              </a:r>
              <a:br>
                <a:rPr lang="de-DE" sz="1200" b="0" kern="1200" dirty="0" smtClean="0">
                  <a:latin typeface="Wuerth Bold" pitchFamily="34" charset="0"/>
                </a:rPr>
              </a:br>
              <a:r>
                <a:rPr lang="de-DE" sz="1200" b="0" kern="1200" dirty="0" smtClean="0">
                  <a:latin typeface="Wuerth Bold" pitchFamily="34" charset="0"/>
                </a:rPr>
                <a:t/>
              </a:r>
              <a:br>
                <a:rPr lang="de-DE" sz="1200" b="0" kern="1200" dirty="0" smtClean="0">
                  <a:latin typeface="Wuerth Bold" pitchFamily="34" charset="0"/>
                </a:rPr>
              </a:br>
              <a:r>
                <a:rPr lang="de-DE" sz="1200" b="0" kern="1200" dirty="0" smtClean="0">
                  <a:latin typeface="Wuerth Bold" pitchFamily="34" charset="0"/>
                </a:rPr>
                <a:t/>
              </a:r>
              <a:br>
                <a:rPr lang="de-DE" sz="1200" b="0" kern="1200" dirty="0" smtClean="0">
                  <a:latin typeface="Wuerth Bold" pitchFamily="34" charset="0"/>
                </a:rPr>
              </a:br>
              <a:endParaRPr lang="de-DE" sz="1200" b="0" kern="1200" dirty="0">
                <a:latin typeface="Wuerth Bold" pitchFamily="34" charset="0"/>
              </a:endParaRPr>
            </a:p>
            <a:p>
              <a:pPr marL="57150" lvl="1" indent="-57150" algn="l" defTabSz="488950">
                <a:lnSpc>
                  <a:spcPct val="90000"/>
                </a:lnSpc>
                <a:spcBef>
                  <a:spcPct val="0"/>
                </a:spcBef>
                <a:spcAft>
                  <a:spcPct val="15000"/>
                </a:spcAft>
                <a:buChar char="••"/>
              </a:pPr>
              <a:r>
                <a:rPr lang="de-DE" sz="1100" kern="1200" dirty="0"/>
                <a:t>Wie neugierig bin ich auf andere Perspektiven? </a:t>
              </a:r>
              <a:endParaRPr lang="de-DE" sz="1100" kern="1200" dirty="0" smtClean="0"/>
            </a:p>
            <a:p>
              <a:pPr marL="0" lvl="1" algn="l" defTabSz="488950">
                <a:lnSpc>
                  <a:spcPct val="90000"/>
                </a:lnSpc>
                <a:spcBef>
                  <a:spcPct val="0"/>
                </a:spcBef>
                <a:spcAft>
                  <a:spcPct val="15000"/>
                </a:spcAft>
              </a:pPr>
              <a:endParaRPr lang="de-DE" sz="1100" kern="1200" dirty="0"/>
            </a:p>
            <a:p>
              <a:pPr marL="57150" lvl="1" indent="-57150" algn="l" defTabSz="488950">
                <a:lnSpc>
                  <a:spcPct val="90000"/>
                </a:lnSpc>
                <a:spcBef>
                  <a:spcPct val="0"/>
                </a:spcBef>
                <a:spcAft>
                  <a:spcPct val="15000"/>
                </a:spcAft>
                <a:buChar char="••"/>
              </a:pPr>
              <a:r>
                <a:rPr lang="de-DE" sz="1100" kern="1200" dirty="0"/>
                <a:t>Wie sehr interessieren mich die Blickwinkel meiner Mitarbeiter? </a:t>
              </a:r>
            </a:p>
          </p:txBody>
        </p:sp>
        <p:sp>
          <p:nvSpPr>
            <p:cNvPr id="7" name="Ellipse 6"/>
            <p:cNvSpPr/>
            <p:nvPr/>
          </p:nvSpPr>
          <p:spPr>
            <a:xfrm>
              <a:off x="623164" y="1979766"/>
              <a:ext cx="1445823" cy="1445823"/>
            </a:xfrm>
            <a:prstGeom prst="ellipse">
              <a:avLst/>
            </a:prstGeom>
            <a:blipFill rotWithShape="1">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8" name="Freihandform 7"/>
            <p:cNvSpPr/>
            <p:nvPr/>
          </p:nvSpPr>
          <p:spPr>
            <a:xfrm>
              <a:off x="2217645" y="1719258"/>
              <a:ext cx="1667599" cy="4341812"/>
            </a:xfrm>
            <a:custGeom>
              <a:avLst/>
              <a:gdLst>
                <a:gd name="connsiteX0" fmla="*/ 0 w 1667599"/>
                <a:gd name="connsiteY0" fmla="*/ 166760 h 4341812"/>
                <a:gd name="connsiteX1" fmla="*/ 166760 w 1667599"/>
                <a:gd name="connsiteY1" fmla="*/ 0 h 4341812"/>
                <a:gd name="connsiteX2" fmla="*/ 1500839 w 1667599"/>
                <a:gd name="connsiteY2" fmla="*/ 0 h 4341812"/>
                <a:gd name="connsiteX3" fmla="*/ 1667599 w 1667599"/>
                <a:gd name="connsiteY3" fmla="*/ 166760 h 4341812"/>
                <a:gd name="connsiteX4" fmla="*/ 1667599 w 1667599"/>
                <a:gd name="connsiteY4" fmla="*/ 4175052 h 4341812"/>
                <a:gd name="connsiteX5" fmla="*/ 1500839 w 1667599"/>
                <a:gd name="connsiteY5" fmla="*/ 4341812 h 4341812"/>
                <a:gd name="connsiteX6" fmla="*/ 166760 w 1667599"/>
                <a:gd name="connsiteY6" fmla="*/ 4341812 h 4341812"/>
                <a:gd name="connsiteX7" fmla="*/ 0 w 1667599"/>
                <a:gd name="connsiteY7" fmla="*/ 4175052 h 4341812"/>
                <a:gd name="connsiteX8" fmla="*/ 0 w 1667599"/>
                <a:gd name="connsiteY8" fmla="*/ 166760 h 434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599" h="4341812">
                  <a:moveTo>
                    <a:pt x="0" y="166760"/>
                  </a:moveTo>
                  <a:cubicBezTo>
                    <a:pt x="0" y="74661"/>
                    <a:pt x="74661" y="0"/>
                    <a:pt x="166760" y="0"/>
                  </a:cubicBezTo>
                  <a:lnTo>
                    <a:pt x="1500839" y="0"/>
                  </a:lnTo>
                  <a:cubicBezTo>
                    <a:pt x="1592938" y="0"/>
                    <a:pt x="1667599" y="74661"/>
                    <a:pt x="1667599" y="166760"/>
                  </a:cubicBezTo>
                  <a:lnTo>
                    <a:pt x="1667599" y="4175052"/>
                  </a:lnTo>
                  <a:cubicBezTo>
                    <a:pt x="1667599" y="4267151"/>
                    <a:pt x="1592938" y="4341812"/>
                    <a:pt x="1500839" y="4341812"/>
                  </a:cubicBezTo>
                  <a:lnTo>
                    <a:pt x="166760" y="4341812"/>
                  </a:lnTo>
                  <a:cubicBezTo>
                    <a:pt x="74661" y="4341812"/>
                    <a:pt x="0" y="4267151"/>
                    <a:pt x="0" y="4175052"/>
                  </a:cubicBezTo>
                  <a:lnTo>
                    <a:pt x="0" y="16676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344" tIns="1822068" rIns="85344" bIns="953708" numCol="1" spcCol="1270" anchor="t" anchorCtr="1">
              <a:noAutofit/>
            </a:bodyPr>
            <a:lstStyle/>
            <a:p>
              <a:pPr lvl="0" algn="l" defTabSz="533400">
                <a:lnSpc>
                  <a:spcPct val="90000"/>
                </a:lnSpc>
                <a:spcBef>
                  <a:spcPct val="0"/>
                </a:spcBef>
                <a:spcAft>
                  <a:spcPct val="35000"/>
                </a:spcAft>
              </a:pPr>
              <a:r>
                <a:rPr lang="de-DE" sz="1200" b="0" kern="1200" dirty="0">
                  <a:latin typeface="Wuerth Bold" pitchFamily="34" charset="0"/>
                </a:rPr>
                <a:t>Konstruktive </a:t>
              </a:r>
              <a:r>
                <a:rPr lang="de-DE" sz="1200" b="0" kern="1200" dirty="0" smtClean="0">
                  <a:latin typeface="Wuerth Bold" pitchFamily="34" charset="0"/>
                </a:rPr>
                <a:t>Aufmerksamkeits-fokussierung</a:t>
              </a:r>
              <a:br>
                <a:rPr lang="de-DE" sz="1200" b="0" kern="1200" dirty="0" smtClean="0">
                  <a:latin typeface="Wuerth Bold" pitchFamily="34" charset="0"/>
                </a:rPr>
              </a:br>
              <a:endParaRPr lang="de-DE" sz="1200" b="0" kern="1200" dirty="0">
                <a:latin typeface="Wuerth Bold" pitchFamily="34" charset="0"/>
              </a:endParaRPr>
            </a:p>
            <a:p>
              <a:pPr marL="57150" lvl="1" indent="-57150" algn="l" defTabSz="488950">
                <a:lnSpc>
                  <a:spcPct val="90000"/>
                </a:lnSpc>
                <a:spcBef>
                  <a:spcPct val="0"/>
                </a:spcBef>
                <a:spcAft>
                  <a:spcPct val="15000"/>
                </a:spcAft>
                <a:buChar char="••"/>
              </a:pPr>
              <a:r>
                <a:rPr lang="de-DE" sz="1100" kern="1200" dirty="0"/>
                <a:t>Was steht bei mir im Fokus</a:t>
              </a:r>
              <a:r>
                <a:rPr lang="de-DE" sz="1100" kern="1200" dirty="0" smtClean="0"/>
                <a:t>?</a:t>
              </a:r>
            </a:p>
            <a:p>
              <a:pPr marL="0" lvl="1" algn="l" defTabSz="488950">
                <a:lnSpc>
                  <a:spcPct val="90000"/>
                </a:lnSpc>
                <a:spcBef>
                  <a:spcPct val="0"/>
                </a:spcBef>
                <a:spcAft>
                  <a:spcPct val="15000"/>
                </a:spcAft>
              </a:pPr>
              <a:endParaRPr lang="de-DE" sz="1100" kern="1200" dirty="0"/>
            </a:p>
            <a:p>
              <a:pPr marL="57150" lvl="1" indent="-57150" algn="l" defTabSz="488950">
                <a:lnSpc>
                  <a:spcPct val="90000"/>
                </a:lnSpc>
                <a:spcBef>
                  <a:spcPct val="0"/>
                </a:spcBef>
                <a:spcAft>
                  <a:spcPct val="15000"/>
                </a:spcAft>
                <a:buChar char="••"/>
              </a:pPr>
              <a:r>
                <a:rPr lang="de-DE" sz="1100" kern="1200" dirty="0"/>
                <a:t>Worauf richtet sich meine Aufmerksamkeit?</a:t>
              </a:r>
            </a:p>
          </p:txBody>
        </p:sp>
        <p:sp>
          <p:nvSpPr>
            <p:cNvPr id="9" name="Ellipse 8"/>
            <p:cNvSpPr/>
            <p:nvPr/>
          </p:nvSpPr>
          <p:spPr>
            <a:xfrm>
              <a:off x="2328533" y="1979766"/>
              <a:ext cx="1445823" cy="1445823"/>
            </a:xfrm>
            <a:prstGeom prst="ellipse">
              <a:avLst/>
            </a:prstGeom>
            <a:blipFill>
              <a:blip r:embed="rId5" cstate="print">
                <a:extLst>
                  <a:ext uri="{28A0092B-C50C-407E-A947-70E740481C1C}">
                    <a14:useLocalDpi xmlns:a14="http://schemas.microsoft.com/office/drawing/2010/main" val="0"/>
                  </a:ext>
                </a:extLst>
              </a:blip>
              <a:srcRect/>
              <a:stretch>
                <a:fillRect l="-51000" r="-51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0" name="Freihandform 9"/>
            <p:cNvSpPr/>
            <p:nvPr/>
          </p:nvSpPr>
          <p:spPr>
            <a:xfrm>
              <a:off x="3932584" y="1719258"/>
              <a:ext cx="1672301" cy="4341812"/>
            </a:xfrm>
            <a:custGeom>
              <a:avLst/>
              <a:gdLst>
                <a:gd name="connsiteX0" fmla="*/ 0 w 1672301"/>
                <a:gd name="connsiteY0" fmla="*/ 167230 h 4341812"/>
                <a:gd name="connsiteX1" fmla="*/ 167230 w 1672301"/>
                <a:gd name="connsiteY1" fmla="*/ 0 h 4341812"/>
                <a:gd name="connsiteX2" fmla="*/ 1505071 w 1672301"/>
                <a:gd name="connsiteY2" fmla="*/ 0 h 4341812"/>
                <a:gd name="connsiteX3" fmla="*/ 1672301 w 1672301"/>
                <a:gd name="connsiteY3" fmla="*/ 167230 h 4341812"/>
                <a:gd name="connsiteX4" fmla="*/ 1672301 w 1672301"/>
                <a:gd name="connsiteY4" fmla="*/ 4174582 h 4341812"/>
                <a:gd name="connsiteX5" fmla="*/ 1505071 w 1672301"/>
                <a:gd name="connsiteY5" fmla="*/ 4341812 h 4341812"/>
                <a:gd name="connsiteX6" fmla="*/ 167230 w 1672301"/>
                <a:gd name="connsiteY6" fmla="*/ 4341812 h 4341812"/>
                <a:gd name="connsiteX7" fmla="*/ 0 w 1672301"/>
                <a:gd name="connsiteY7" fmla="*/ 4174582 h 4341812"/>
                <a:gd name="connsiteX8" fmla="*/ 0 w 1672301"/>
                <a:gd name="connsiteY8" fmla="*/ 167230 h 434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301" h="4341812">
                  <a:moveTo>
                    <a:pt x="0" y="167230"/>
                  </a:moveTo>
                  <a:cubicBezTo>
                    <a:pt x="0" y="74871"/>
                    <a:pt x="74871" y="0"/>
                    <a:pt x="167230" y="0"/>
                  </a:cubicBezTo>
                  <a:lnTo>
                    <a:pt x="1505071" y="0"/>
                  </a:lnTo>
                  <a:cubicBezTo>
                    <a:pt x="1597430" y="0"/>
                    <a:pt x="1672301" y="74871"/>
                    <a:pt x="1672301" y="167230"/>
                  </a:cubicBezTo>
                  <a:lnTo>
                    <a:pt x="1672301" y="4174582"/>
                  </a:lnTo>
                  <a:cubicBezTo>
                    <a:pt x="1672301" y="4266941"/>
                    <a:pt x="1597430" y="4341812"/>
                    <a:pt x="1505071" y="4341812"/>
                  </a:cubicBezTo>
                  <a:lnTo>
                    <a:pt x="167230" y="4341812"/>
                  </a:lnTo>
                  <a:cubicBezTo>
                    <a:pt x="74871" y="4341812"/>
                    <a:pt x="0" y="4266941"/>
                    <a:pt x="0" y="4174582"/>
                  </a:cubicBezTo>
                  <a:lnTo>
                    <a:pt x="0" y="16723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344" tIns="1822068" rIns="85344" bIns="953708" numCol="1" spcCol="1270" anchor="t" anchorCtr="1">
              <a:noAutofit/>
            </a:bodyPr>
            <a:lstStyle/>
            <a:p>
              <a:pPr lvl="0" algn="l" defTabSz="533400">
                <a:lnSpc>
                  <a:spcPct val="90000"/>
                </a:lnSpc>
                <a:spcBef>
                  <a:spcPct val="0"/>
                </a:spcBef>
                <a:spcAft>
                  <a:spcPct val="35000"/>
                </a:spcAft>
              </a:pPr>
              <a:r>
                <a:rPr lang="de-DE" sz="1200" b="0" kern="1200" dirty="0" smtClean="0">
                  <a:latin typeface="Wuerth Bold" pitchFamily="34" charset="0"/>
                </a:rPr>
                <a:t>Lösungsorientierung</a:t>
              </a:r>
            </a:p>
            <a:p>
              <a:pPr lvl="0" algn="l" defTabSz="533400">
                <a:lnSpc>
                  <a:spcPct val="90000"/>
                </a:lnSpc>
                <a:spcBef>
                  <a:spcPct val="0"/>
                </a:spcBef>
                <a:spcAft>
                  <a:spcPct val="35000"/>
                </a:spcAft>
              </a:pPr>
              <a:endParaRPr lang="de-DE" sz="1200" b="0" kern="1200" dirty="0" smtClean="0">
                <a:latin typeface="Wuerth Bold" pitchFamily="34" charset="0"/>
              </a:endParaRPr>
            </a:p>
            <a:p>
              <a:pPr lvl="0" algn="l" defTabSz="533400">
                <a:lnSpc>
                  <a:spcPct val="90000"/>
                </a:lnSpc>
                <a:spcBef>
                  <a:spcPct val="0"/>
                </a:spcBef>
                <a:spcAft>
                  <a:spcPct val="35000"/>
                </a:spcAft>
              </a:pPr>
              <a:endParaRPr lang="de-DE" sz="1200" b="0" kern="1200" dirty="0">
                <a:latin typeface="Wuerth Bold" pitchFamily="34" charset="0"/>
              </a:endParaRPr>
            </a:p>
            <a:p>
              <a:pPr marL="57150" lvl="1" indent="-57150" algn="l" defTabSz="488950">
                <a:lnSpc>
                  <a:spcPct val="90000"/>
                </a:lnSpc>
                <a:spcBef>
                  <a:spcPct val="0"/>
                </a:spcBef>
                <a:spcAft>
                  <a:spcPct val="15000"/>
                </a:spcAft>
                <a:buChar char="••"/>
              </a:pPr>
              <a:r>
                <a:rPr lang="de-DE" sz="1100" kern="1200" dirty="0"/>
                <a:t>Was soll in Zukunft anders sein</a:t>
              </a:r>
              <a:r>
                <a:rPr lang="de-DE" sz="1100" kern="1200" dirty="0" smtClean="0"/>
                <a:t>?</a:t>
              </a:r>
            </a:p>
            <a:p>
              <a:pPr marL="0" lvl="1" algn="l" defTabSz="488950">
                <a:lnSpc>
                  <a:spcPct val="90000"/>
                </a:lnSpc>
                <a:spcBef>
                  <a:spcPct val="0"/>
                </a:spcBef>
                <a:spcAft>
                  <a:spcPct val="15000"/>
                </a:spcAft>
              </a:pPr>
              <a:endParaRPr lang="de-DE" sz="1100" kern="1200" dirty="0"/>
            </a:p>
            <a:p>
              <a:pPr marL="57150" lvl="1" indent="-57150" algn="l" defTabSz="488950">
                <a:lnSpc>
                  <a:spcPct val="90000"/>
                </a:lnSpc>
                <a:spcBef>
                  <a:spcPct val="0"/>
                </a:spcBef>
                <a:spcAft>
                  <a:spcPct val="15000"/>
                </a:spcAft>
                <a:buChar char="••"/>
              </a:pPr>
              <a:r>
                <a:rPr lang="de-DE" sz="1100" kern="1200" dirty="0"/>
                <a:t>Was will ich verändern?</a:t>
              </a:r>
            </a:p>
            <a:p>
              <a:pPr marL="57150" lvl="1" indent="-57150" algn="l" defTabSz="488950">
                <a:lnSpc>
                  <a:spcPct val="90000"/>
                </a:lnSpc>
                <a:spcBef>
                  <a:spcPct val="0"/>
                </a:spcBef>
                <a:spcAft>
                  <a:spcPct val="15000"/>
                </a:spcAft>
                <a:buChar char="••"/>
              </a:pPr>
              <a:endParaRPr lang="de-DE" sz="1100" kern="1200" dirty="0"/>
            </a:p>
            <a:p>
              <a:pPr marL="57150" lvl="1" indent="-57150" algn="l" defTabSz="488950">
                <a:lnSpc>
                  <a:spcPct val="90000"/>
                </a:lnSpc>
                <a:spcBef>
                  <a:spcPct val="0"/>
                </a:spcBef>
                <a:spcAft>
                  <a:spcPct val="15000"/>
                </a:spcAft>
                <a:buChar char="••"/>
              </a:pPr>
              <a:endParaRPr lang="de-DE" sz="1100" kern="1200" dirty="0"/>
            </a:p>
          </p:txBody>
        </p:sp>
        <p:sp>
          <p:nvSpPr>
            <p:cNvPr id="11" name="Ellipse 10"/>
            <p:cNvSpPr/>
            <p:nvPr/>
          </p:nvSpPr>
          <p:spPr>
            <a:xfrm>
              <a:off x="4045823" y="1979766"/>
              <a:ext cx="1445823" cy="1445823"/>
            </a:xfrm>
            <a:prstGeom prst="ellipse">
              <a:avLst/>
            </a:prstGeom>
            <a:blipFill>
              <a:blip r:embed="rId6" cstate="print">
                <a:extLst>
                  <a:ext uri="{28A0092B-C50C-407E-A947-70E740481C1C}">
                    <a14:useLocalDpi xmlns:a14="http://schemas.microsoft.com/office/drawing/2010/main" val="0"/>
                  </a:ext>
                </a:extLst>
              </a:blip>
              <a:srcRect/>
              <a:stretch>
                <a:fillRect l="-52000" r="-52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2" name="Freihandform 11"/>
            <p:cNvSpPr/>
            <p:nvPr/>
          </p:nvSpPr>
          <p:spPr>
            <a:xfrm>
              <a:off x="5652226" y="1719258"/>
              <a:ext cx="1677603" cy="4341812"/>
            </a:xfrm>
            <a:custGeom>
              <a:avLst/>
              <a:gdLst>
                <a:gd name="connsiteX0" fmla="*/ 0 w 1677603"/>
                <a:gd name="connsiteY0" fmla="*/ 167760 h 4341812"/>
                <a:gd name="connsiteX1" fmla="*/ 167760 w 1677603"/>
                <a:gd name="connsiteY1" fmla="*/ 0 h 4341812"/>
                <a:gd name="connsiteX2" fmla="*/ 1509843 w 1677603"/>
                <a:gd name="connsiteY2" fmla="*/ 0 h 4341812"/>
                <a:gd name="connsiteX3" fmla="*/ 1677603 w 1677603"/>
                <a:gd name="connsiteY3" fmla="*/ 167760 h 4341812"/>
                <a:gd name="connsiteX4" fmla="*/ 1677603 w 1677603"/>
                <a:gd name="connsiteY4" fmla="*/ 4174052 h 4341812"/>
                <a:gd name="connsiteX5" fmla="*/ 1509843 w 1677603"/>
                <a:gd name="connsiteY5" fmla="*/ 4341812 h 4341812"/>
                <a:gd name="connsiteX6" fmla="*/ 167760 w 1677603"/>
                <a:gd name="connsiteY6" fmla="*/ 4341812 h 4341812"/>
                <a:gd name="connsiteX7" fmla="*/ 0 w 1677603"/>
                <a:gd name="connsiteY7" fmla="*/ 4174052 h 4341812"/>
                <a:gd name="connsiteX8" fmla="*/ 0 w 1677603"/>
                <a:gd name="connsiteY8" fmla="*/ 167760 h 434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603" h="4341812">
                  <a:moveTo>
                    <a:pt x="0" y="167760"/>
                  </a:moveTo>
                  <a:cubicBezTo>
                    <a:pt x="0" y="75109"/>
                    <a:pt x="75109" y="0"/>
                    <a:pt x="167760" y="0"/>
                  </a:cubicBezTo>
                  <a:lnTo>
                    <a:pt x="1509843" y="0"/>
                  </a:lnTo>
                  <a:cubicBezTo>
                    <a:pt x="1602494" y="0"/>
                    <a:pt x="1677603" y="75109"/>
                    <a:pt x="1677603" y="167760"/>
                  </a:cubicBezTo>
                  <a:lnTo>
                    <a:pt x="1677603" y="4174052"/>
                  </a:lnTo>
                  <a:cubicBezTo>
                    <a:pt x="1677603" y="4266703"/>
                    <a:pt x="1602494" y="4341812"/>
                    <a:pt x="1509843" y="4341812"/>
                  </a:cubicBezTo>
                  <a:lnTo>
                    <a:pt x="167760" y="4341812"/>
                  </a:lnTo>
                  <a:cubicBezTo>
                    <a:pt x="75109" y="4341812"/>
                    <a:pt x="0" y="4266703"/>
                    <a:pt x="0" y="4174052"/>
                  </a:cubicBezTo>
                  <a:lnTo>
                    <a:pt x="0" y="16776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344" tIns="1822068" rIns="85344" bIns="953708" numCol="1" spcCol="1270" anchor="t" anchorCtr="1">
              <a:noAutofit/>
            </a:bodyPr>
            <a:lstStyle/>
            <a:p>
              <a:pPr lvl="0" algn="l" defTabSz="533400">
                <a:lnSpc>
                  <a:spcPct val="90000"/>
                </a:lnSpc>
                <a:spcBef>
                  <a:spcPct val="0"/>
                </a:spcBef>
                <a:spcAft>
                  <a:spcPct val="35000"/>
                </a:spcAft>
              </a:pPr>
              <a:r>
                <a:rPr lang="de-DE" sz="1200" kern="1200" dirty="0" smtClean="0">
                  <a:latin typeface="Wuerth Bold" pitchFamily="34" charset="0"/>
                </a:rPr>
                <a:t>Eigenverantwortung</a:t>
              </a:r>
            </a:p>
            <a:p>
              <a:pPr lvl="0" algn="l" defTabSz="533400">
                <a:lnSpc>
                  <a:spcPct val="90000"/>
                </a:lnSpc>
                <a:spcBef>
                  <a:spcPct val="0"/>
                </a:spcBef>
                <a:spcAft>
                  <a:spcPct val="35000"/>
                </a:spcAft>
              </a:pPr>
              <a:endParaRPr lang="de-DE" sz="1200" dirty="0">
                <a:latin typeface="Wuerth Bold" pitchFamily="34" charset="0"/>
              </a:endParaRPr>
            </a:p>
            <a:p>
              <a:pPr lvl="0" algn="l" defTabSz="533400">
                <a:lnSpc>
                  <a:spcPct val="90000"/>
                </a:lnSpc>
                <a:spcBef>
                  <a:spcPct val="0"/>
                </a:spcBef>
                <a:spcAft>
                  <a:spcPct val="35000"/>
                </a:spcAft>
              </a:pPr>
              <a:endParaRPr lang="de-DE" sz="1200" kern="1200" dirty="0">
                <a:latin typeface="Wuerth Bold" pitchFamily="34" charset="0"/>
              </a:endParaRPr>
            </a:p>
            <a:p>
              <a:pPr marL="57150" lvl="1" indent="-57150" algn="l" defTabSz="488950">
                <a:lnSpc>
                  <a:spcPct val="90000"/>
                </a:lnSpc>
                <a:spcBef>
                  <a:spcPct val="0"/>
                </a:spcBef>
                <a:spcAft>
                  <a:spcPct val="15000"/>
                </a:spcAft>
                <a:buChar char="••"/>
              </a:pPr>
              <a:r>
                <a:rPr lang="de-DE" sz="1100" kern="1200" dirty="0" smtClean="0"/>
                <a:t>Wie </a:t>
              </a:r>
              <a:r>
                <a:rPr lang="de-DE" sz="1100" kern="1200" dirty="0"/>
                <a:t>fördere ich die Eigenverantwortung meiner Mitarbeiter?</a:t>
              </a:r>
            </a:p>
          </p:txBody>
        </p:sp>
        <p:sp>
          <p:nvSpPr>
            <p:cNvPr id="13" name="Ellipse 12"/>
            <p:cNvSpPr/>
            <p:nvPr/>
          </p:nvSpPr>
          <p:spPr>
            <a:xfrm>
              <a:off x="5768116" y="1979766"/>
              <a:ext cx="1445823" cy="1445823"/>
            </a:xfrm>
            <a:prstGeom prst="ellipse">
              <a:avLst/>
            </a:prstGeom>
            <a:blipFill>
              <a:blip r:embed="rId7" cstate="print">
                <a:extLst>
                  <a:ext uri="{28A0092B-C50C-407E-A947-70E740481C1C}">
                    <a14:useLocalDpi xmlns:a14="http://schemas.microsoft.com/office/drawing/2010/main" val="0"/>
                  </a:ext>
                </a:extLst>
              </a:blip>
              <a:srcRect/>
              <a:stretch>
                <a:fillRect l="-52000" r="-52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4" name="Freihandform 13"/>
            <p:cNvSpPr/>
            <p:nvPr/>
          </p:nvSpPr>
          <p:spPr>
            <a:xfrm>
              <a:off x="7377169" y="1719258"/>
              <a:ext cx="1658178" cy="4341812"/>
            </a:xfrm>
            <a:custGeom>
              <a:avLst/>
              <a:gdLst>
                <a:gd name="connsiteX0" fmla="*/ 0 w 1658178"/>
                <a:gd name="connsiteY0" fmla="*/ 165818 h 4341812"/>
                <a:gd name="connsiteX1" fmla="*/ 165818 w 1658178"/>
                <a:gd name="connsiteY1" fmla="*/ 0 h 4341812"/>
                <a:gd name="connsiteX2" fmla="*/ 1492360 w 1658178"/>
                <a:gd name="connsiteY2" fmla="*/ 0 h 4341812"/>
                <a:gd name="connsiteX3" fmla="*/ 1658178 w 1658178"/>
                <a:gd name="connsiteY3" fmla="*/ 165818 h 4341812"/>
                <a:gd name="connsiteX4" fmla="*/ 1658178 w 1658178"/>
                <a:gd name="connsiteY4" fmla="*/ 4175994 h 4341812"/>
                <a:gd name="connsiteX5" fmla="*/ 1492360 w 1658178"/>
                <a:gd name="connsiteY5" fmla="*/ 4341812 h 4341812"/>
                <a:gd name="connsiteX6" fmla="*/ 165818 w 1658178"/>
                <a:gd name="connsiteY6" fmla="*/ 4341812 h 4341812"/>
                <a:gd name="connsiteX7" fmla="*/ 0 w 1658178"/>
                <a:gd name="connsiteY7" fmla="*/ 4175994 h 4341812"/>
                <a:gd name="connsiteX8" fmla="*/ 0 w 1658178"/>
                <a:gd name="connsiteY8" fmla="*/ 165818 h 434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178" h="4341812">
                  <a:moveTo>
                    <a:pt x="0" y="165818"/>
                  </a:moveTo>
                  <a:cubicBezTo>
                    <a:pt x="0" y="74239"/>
                    <a:pt x="74239" y="0"/>
                    <a:pt x="165818" y="0"/>
                  </a:cubicBezTo>
                  <a:lnTo>
                    <a:pt x="1492360" y="0"/>
                  </a:lnTo>
                  <a:cubicBezTo>
                    <a:pt x="1583939" y="0"/>
                    <a:pt x="1658178" y="74239"/>
                    <a:pt x="1658178" y="165818"/>
                  </a:cubicBezTo>
                  <a:lnTo>
                    <a:pt x="1658178" y="4175994"/>
                  </a:lnTo>
                  <a:cubicBezTo>
                    <a:pt x="1658178" y="4267573"/>
                    <a:pt x="1583939" y="4341812"/>
                    <a:pt x="1492360" y="4341812"/>
                  </a:cubicBezTo>
                  <a:lnTo>
                    <a:pt x="165818" y="4341812"/>
                  </a:lnTo>
                  <a:cubicBezTo>
                    <a:pt x="74239" y="4341812"/>
                    <a:pt x="0" y="4267573"/>
                    <a:pt x="0" y="4175994"/>
                  </a:cubicBezTo>
                  <a:lnTo>
                    <a:pt x="0" y="16581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344" tIns="1822068" rIns="85344" bIns="953708" numCol="1" spcCol="1270" anchor="t" anchorCtr="1">
              <a:noAutofit/>
            </a:bodyPr>
            <a:lstStyle/>
            <a:p>
              <a:pPr lvl="0" algn="l" defTabSz="533400">
                <a:lnSpc>
                  <a:spcPct val="90000"/>
                </a:lnSpc>
                <a:spcBef>
                  <a:spcPct val="0"/>
                </a:spcBef>
                <a:spcAft>
                  <a:spcPct val="35000"/>
                </a:spcAft>
              </a:pPr>
              <a:r>
                <a:rPr lang="de-DE" sz="1200" kern="1200" dirty="0" smtClean="0">
                  <a:latin typeface="Wuerth Bold" pitchFamily="34" charset="0"/>
                </a:rPr>
                <a:t>Wertschätzung</a:t>
              </a:r>
            </a:p>
            <a:p>
              <a:pPr lvl="0" algn="l" defTabSz="533400">
                <a:lnSpc>
                  <a:spcPct val="90000"/>
                </a:lnSpc>
                <a:spcBef>
                  <a:spcPct val="0"/>
                </a:spcBef>
                <a:spcAft>
                  <a:spcPct val="35000"/>
                </a:spcAft>
              </a:pPr>
              <a:endParaRPr lang="de-DE" sz="1200" dirty="0">
                <a:latin typeface="Wuerth Bold" pitchFamily="34" charset="0"/>
              </a:endParaRPr>
            </a:p>
            <a:p>
              <a:pPr lvl="0" algn="l" defTabSz="533400">
                <a:lnSpc>
                  <a:spcPct val="90000"/>
                </a:lnSpc>
                <a:spcBef>
                  <a:spcPct val="0"/>
                </a:spcBef>
                <a:spcAft>
                  <a:spcPct val="35000"/>
                </a:spcAft>
              </a:pPr>
              <a:endParaRPr lang="de-DE" sz="1200" kern="1200" dirty="0" smtClean="0">
                <a:latin typeface="Wuerth Bold" pitchFamily="34" charset="0"/>
              </a:endParaRPr>
            </a:p>
            <a:p>
              <a:pPr marL="57150" lvl="1" indent="-57150" algn="l" defTabSz="488950">
                <a:lnSpc>
                  <a:spcPct val="90000"/>
                </a:lnSpc>
                <a:spcBef>
                  <a:spcPct val="0"/>
                </a:spcBef>
                <a:spcAft>
                  <a:spcPct val="15000"/>
                </a:spcAft>
                <a:buChar char="••"/>
              </a:pPr>
              <a:r>
                <a:rPr lang="de-DE" sz="1100" kern="1200" dirty="0" smtClean="0"/>
                <a:t>Was bedeutet Wertschätzung?</a:t>
              </a:r>
              <a:br>
                <a:rPr lang="de-DE" sz="1100" kern="1200" dirty="0" smtClean="0"/>
              </a:br>
              <a:endParaRPr lang="de-DE" sz="1100" kern="1200" dirty="0" smtClean="0"/>
            </a:p>
            <a:p>
              <a:pPr marL="57150" lvl="1" indent="-57150" algn="l" defTabSz="488950">
                <a:lnSpc>
                  <a:spcPct val="90000"/>
                </a:lnSpc>
                <a:spcBef>
                  <a:spcPct val="0"/>
                </a:spcBef>
                <a:spcAft>
                  <a:spcPct val="15000"/>
                </a:spcAft>
                <a:buChar char="••"/>
              </a:pPr>
              <a:r>
                <a:rPr lang="de-DE" sz="1100" kern="1200" dirty="0" smtClean="0"/>
                <a:t>Wie </a:t>
              </a:r>
              <a:r>
                <a:rPr lang="de-DE" sz="1100" kern="1200" dirty="0"/>
                <a:t>kann sich Wertschätzung konkret in der Führungspraxis zeigen?</a:t>
              </a:r>
            </a:p>
          </p:txBody>
        </p:sp>
        <p:sp>
          <p:nvSpPr>
            <p:cNvPr id="15" name="Ellipse 14"/>
            <p:cNvSpPr/>
            <p:nvPr/>
          </p:nvSpPr>
          <p:spPr>
            <a:xfrm>
              <a:off x="7483347" y="1979766"/>
              <a:ext cx="1445823" cy="1445823"/>
            </a:xfrm>
            <a:prstGeom prst="ellipse">
              <a:avLst/>
            </a:prstGeom>
            <a:blipFill rotWithShape="1">
              <a:blip r:embed="rId8"/>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790924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a:t>
            </a:r>
            <a:r>
              <a:rPr lang="de-DE" dirty="0" err="1" smtClean="0">
                <a:solidFill>
                  <a:srgbClr val="CC0000"/>
                </a:solidFill>
              </a:rPr>
              <a:t>PerspektivenVielfalt</a:t>
            </a:r>
            <a:r>
              <a:rPr lang="de-DE" dirty="0" smtClean="0">
                <a:solidFill>
                  <a:srgbClr val="CC0000"/>
                </a:solidFill>
              </a:rPr>
              <a:t> </a:t>
            </a:r>
            <a:r>
              <a:rPr lang="de-DE" dirty="0" smtClean="0"/>
              <a:t>- HALTUNG</a:t>
            </a:r>
            <a:endParaRPr lang="de-DE" dirty="0"/>
          </a:p>
        </p:txBody>
      </p:sp>
      <p:sp>
        <p:nvSpPr>
          <p:cNvPr id="3" name="Inhaltsplatzhalter 2"/>
          <p:cNvSpPr>
            <a:spLocks noGrp="1"/>
          </p:cNvSpPr>
          <p:nvPr>
            <p:ph idx="1"/>
          </p:nvPr>
        </p:nvSpPr>
        <p:spPr/>
        <p:txBody>
          <a:bodyPr/>
          <a:lstStyle/>
          <a:p>
            <a:pPr>
              <a:spcAft>
                <a:spcPts val="1200"/>
              </a:spcAft>
            </a:pPr>
            <a:r>
              <a:rPr lang="de-DE" dirty="0" smtClean="0"/>
              <a:t>Die </a:t>
            </a:r>
            <a:r>
              <a:rPr lang="de-DE" dirty="0" smtClean="0">
                <a:latin typeface="Wuerth Bold" pitchFamily="34" charset="0"/>
              </a:rPr>
              <a:t>Wirklichkeit</a:t>
            </a:r>
            <a:r>
              <a:rPr lang="de-DE" dirty="0" smtClean="0"/>
              <a:t>, die richtige Sichtweise oder eine </a:t>
            </a:r>
            <a:r>
              <a:rPr lang="de-DE" dirty="0" smtClean="0">
                <a:latin typeface="Wuerth Bold" pitchFamily="34" charset="0"/>
              </a:rPr>
              <a:t>eindeutige Analyse</a:t>
            </a:r>
            <a:r>
              <a:rPr lang="de-DE" dirty="0" smtClean="0"/>
              <a:t> der Situation </a:t>
            </a:r>
            <a:r>
              <a:rPr lang="de-DE" dirty="0" smtClean="0">
                <a:latin typeface="Wuerth Bold" pitchFamily="34" charset="0"/>
              </a:rPr>
              <a:t>existiert nicht</a:t>
            </a:r>
            <a:endParaRPr lang="de-DE" dirty="0" smtClean="0"/>
          </a:p>
          <a:p>
            <a:pPr>
              <a:spcAft>
                <a:spcPts val="1200"/>
              </a:spcAft>
            </a:pPr>
            <a:r>
              <a:rPr lang="de-DE" dirty="0" smtClean="0"/>
              <a:t>Für Führungskräfte eine mögliche Herausforderung zu erkennen, dass ihre Sichtweise nur </a:t>
            </a:r>
            <a:r>
              <a:rPr lang="de-DE" dirty="0" smtClean="0">
                <a:latin typeface="Wuerth Bold" pitchFamily="34" charset="0"/>
              </a:rPr>
              <a:t>eine von vielen </a:t>
            </a:r>
            <a:r>
              <a:rPr lang="de-DE" dirty="0" smtClean="0"/>
              <a:t>ist</a:t>
            </a:r>
          </a:p>
          <a:p>
            <a:pPr>
              <a:spcAft>
                <a:spcPts val="1200"/>
              </a:spcAft>
            </a:pPr>
            <a:r>
              <a:rPr lang="de-DE" dirty="0" smtClean="0"/>
              <a:t>Die </a:t>
            </a:r>
            <a:r>
              <a:rPr lang="de-DE" dirty="0" smtClean="0">
                <a:latin typeface="Wuerth Bold" pitchFamily="34" charset="0"/>
              </a:rPr>
              <a:t>Neugierde</a:t>
            </a:r>
            <a:r>
              <a:rPr lang="de-DE" dirty="0" smtClean="0"/>
              <a:t> auf die Wirklichkeit der </a:t>
            </a:r>
            <a:r>
              <a:rPr lang="de-DE" dirty="0" smtClean="0">
                <a:latin typeface="Wuerth Bold" pitchFamily="34" charset="0"/>
              </a:rPr>
              <a:t>anderen</a:t>
            </a:r>
            <a:r>
              <a:rPr lang="de-DE" dirty="0" smtClean="0"/>
              <a:t> ist für wirksame Führung hilfreich</a:t>
            </a:r>
          </a:p>
          <a:p>
            <a:endParaRPr lang="de-DE" dirty="0" smtClean="0"/>
          </a:p>
          <a:p>
            <a:pPr marL="0" indent="0">
              <a:buNone/>
            </a:pPr>
            <a:r>
              <a:rPr lang="de-DE" dirty="0" smtClean="0"/>
              <a:t> </a:t>
            </a:r>
            <a:r>
              <a:rPr lang="de-DE" dirty="0" smtClean="0">
                <a:sym typeface="Wingdings" pitchFamily="2" charset="2"/>
              </a:rPr>
              <a:t> </a:t>
            </a:r>
            <a:r>
              <a:rPr lang="de-DE" dirty="0" smtClean="0"/>
              <a:t>Perspektivenvielfalt lädt zu Offenheit und Neugierde auf andere Blickwinkel ein</a:t>
            </a:r>
            <a:endParaRPr lang="de-DE" dirty="0"/>
          </a:p>
        </p:txBody>
      </p:sp>
      <p:sp>
        <p:nvSpPr>
          <p:cNvPr id="4" name="Foliennummernplatzhalter 3"/>
          <p:cNvSpPr>
            <a:spLocks noGrp="1"/>
          </p:cNvSpPr>
          <p:nvPr>
            <p:ph type="sldNum" sz="quarter" idx="11"/>
          </p:nvPr>
        </p:nvSpPr>
        <p:spPr/>
        <p:txBody>
          <a:bodyPr/>
          <a:lstStyle/>
          <a:p>
            <a:fld id="{124AE5E8-A3E4-406F-AEB8-C6AF55328E95}" type="slidenum">
              <a:rPr lang="de-DE" smtClean="0"/>
              <a:pPr/>
              <a:t>13</a:t>
            </a:fld>
            <a:endParaRPr lang="de-DE"/>
          </a:p>
        </p:txBody>
      </p:sp>
      <p:pic>
        <p:nvPicPr>
          <p:cNvPr id="1026" name="Picture 2" descr="P:\RESSORT PERSONAL\Präsentationen_Bausteine\BILDER\Menschen\Kind mit Äpfel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510493"/>
            <a:ext cx="3647507" cy="1799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65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a:t>
            </a:r>
            <a:r>
              <a:rPr lang="de-DE" dirty="0" err="1" smtClean="0">
                <a:solidFill>
                  <a:srgbClr val="CC0000"/>
                </a:solidFill>
              </a:rPr>
              <a:t>PerspektivenVielfalt</a:t>
            </a:r>
            <a:r>
              <a:rPr lang="de-DE" dirty="0" smtClean="0">
                <a:solidFill>
                  <a:srgbClr val="CC0000"/>
                </a:solidFill>
              </a:rPr>
              <a:t> </a:t>
            </a:r>
            <a:r>
              <a:rPr lang="de-DE" dirty="0" smtClean="0"/>
              <a:t>- BEISPIEL</a:t>
            </a:r>
            <a:endParaRPr lang="de-DE" dirty="0"/>
          </a:p>
        </p:txBody>
      </p:sp>
      <p:sp>
        <p:nvSpPr>
          <p:cNvPr id="3" name="Inhaltsplatzhalter 2"/>
          <p:cNvSpPr>
            <a:spLocks noGrp="1"/>
          </p:cNvSpPr>
          <p:nvPr>
            <p:ph idx="1"/>
          </p:nvPr>
        </p:nvSpPr>
        <p:spPr/>
        <p:txBody>
          <a:bodyPr/>
          <a:lstStyle/>
          <a:p>
            <a:pPr marL="0" indent="0">
              <a:spcAft>
                <a:spcPts val="1200"/>
              </a:spcAft>
              <a:buNone/>
            </a:pPr>
            <a:r>
              <a:rPr lang="de-DE" dirty="0">
                <a:latin typeface="Wuerth Bold" panose="020B0802020204020204" pitchFamily="34" charset="0"/>
              </a:rPr>
              <a:t>Konflikt zwischen </a:t>
            </a:r>
            <a:r>
              <a:rPr lang="de-DE" dirty="0" smtClean="0">
                <a:latin typeface="Wuerth Bold" panose="020B0802020204020204" pitchFamily="34" charset="0"/>
              </a:rPr>
              <a:t>Teamkollegen</a:t>
            </a:r>
          </a:p>
          <a:p>
            <a:pPr lvl="1">
              <a:spcAft>
                <a:spcPts val="1200"/>
              </a:spcAft>
            </a:pPr>
            <a:r>
              <a:rPr lang="de-DE" dirty="0" smtClean="0"/>
              <a:t>Unterschiedliche </a:t>
            </a:r>
            <a:r>
              <a:rPr lang="de-DE" dirty="0"/>
              <a:t>Sichtweisen prallen </a:t>
            </a:r>
            <a:r>
              <a:rPr lang="de-DE" dirty="0" smtClean="0"/>
              <a:t>aufeinander</a:t>
            </a:r>
          </a:p>
          <a:p>
            <a:pPr lvl="1">
              <a:spcAft>
                <a:spcPts val="1200"/>
              </a:spcAft>
            </a:pPr>
            <a:r>
              <a:rPr lang="de-DE" dirty="0" smtClean="0"/>
              <a:t>Vorwürfe </a:t>
            </a:r>
            <a:r>
              <a:rPr lang="de-DE" dirty="0"/>
              <a:t>werden </a:t>
            </a:r>
            <a:r>
              <a:rPr lang="de-DE" dirty="0" smtClean="0"/>
              <a:t>ausgetauscht</a:t>
            </a:r>
          </a:p>
          <a:p>
            <a:pPr lvl="1">
              <a:spcAft>
                <a:spcPts val="1200"/>
              </a:spcAft>
            </a:pPr>
            <a:r>
              <a:rPr lang="de-DE" dirty="0" smtClean="0"/>
              <a:t>Verletzungen vertieft</a:t>
            </a:r>
          </a:p>
          <a:p>
            <a:pPr lvl="1">
              <a:spcAft>
                <a:spcPts val="1200"/>
              </a:spcAft>
            </a:pPr>
            <a:r>
              <a:rPr lang="de-DE" dirty="0" smtClean="0"/>
              <a:t>alte </a:t>
            </a:r>
            <a:r>
              <a:rPr lang="de-DE" dirty="0"/>
              <a:t>Wunden wieder </a:t>
            </a:r>
            <a:r>
              <a:rPr lang="de-DE" dirty="0" smtClean="0"/>
              <a:t>aufgerissen</a:t>
            </a:r>
          </a:p>
          <a:p>
            <a:pPr>
              <a:spcAft>
                <a:spcPts val="1200"/>
              </a:spcAft>
            </a:pPr>
            <a:endParaRPr lang="de-DE" dirty="0"/>
          </a:p>
          <a:p>
            <a:pPr>
              <a:spcAft>
                <a:spcPts val="1200"/>
              </a:spcAft>
              <a:buFont typeface="Wingdings" panose="05000000000000000000" pitchFamily="2" charset="2"/>
              <a:buChar char="à"/>
            </a:pPr>
            <a:r>
              <a:rPr lang="de-DE" dirty="0" smtClean="0"/>
              <a:t>Führungskraft </a:t>
            </a:r>
            <a:r>
              <a:rPr lang="de-DE" dirty="0"/>
              <a:t>soll zur Lösung </a:t>
            </a:r>
            <a:r>
              <a:rPr lang="de-DE" dirty="0" smtClean="0"/>
              <a:t>beitragen</a:t>
            </a:r>
          </a:p>
          <a:p>
            <a:pPr>
              <a:spcAft>
                <a:spcPts val="1200"/>
              </a:spcAft>
              <a:buFont typeface="Wingdings" panose="05000000000000000000" pitchFamily="2" charset="2"/>
              <a:buChar char="à"/>
            </a:pPr>
            <a:r>
              <a:rPr lang="de-DE" dirty="0" smtClean="0"/>
              <a:t>Wie äußert  sich Perspektivenvielfalt bei Führungskräften?</a:t>
            </a:r>
            <a:endParaRPr lang="de-DE" dirty="0"/>
          </a:p>
          <a:p>
            <a:endParaRPr lang="de-DE" dirty="0"/>
          </a:p>
        </p:txBody>
      </p:sp>
      <p:sp>
        <p:nvSpPr>
          <p:cNvPr id="4" name="Foliennummernplatzhalter 3"/>
          <p:cNvSpPr>
            <a:spLocks noGrp="1"/>
          </p:cNvSpPr>
          <p:nvPr>
            <p:ph type="sldNum" sz="quarter" idx="11"/>
          </p:nvPr>
        </p:nvSpPr>
        <p:spPr/>
        <p:txBody>
          <a:bodyPr/>
          <a:lstStyle/>
          <a:p>
            <a:fld id="{124AE5E8-A3E4-406F-AEB8-C6AF55328E95}" type="slidenum">
              <a:rPr lang="de-DE" smtClean="0"/>
              <a:pPr/>
              <a:t>14</a:t>
            </a:fld>
            <a:endParaRPr lang="de-DE"/>
          </a:p>
        </p:txBody>
      </p:sp>
      <p:pic>
        <p:nvPicPr>
          <p:cNvPr id="5" name="Picture 2" descr="P:\RESSORT PERSONAL\Präsentationen_Bausteine\BILDER\Menschen\Kind mit Äpfel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509501"/>
            <a:ext cx="3647507" cy="1799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5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250825"/>
            <a:ext cx="6067524" cy="1108075"/>
          </a:xfrm>
        </p:spPr>
        <p:txBody>
          <a:bodyPr/>
          <a:lstStyle/>
          <a:p>
            <a:r>
              <a:rPr lang="de-DE" dirty="0" smtClean="0"/>
              <a:t>2. </a:t>
            </a:r>
            <a:r>
              <a:rPr lang="de-DE" dirty="0" smtClean="0">
                <a:solidFill>
                  <a:srgbClr val="CC0000"/>
                </a:solidFill>
              </a:rPr>
              <a:t>Konstruktive Aufmerksamkeitsfokussierung</a:t>
            </a:r>
            <a:r>
              <a:rPr lang="de-DE" dirty="0" smtClean="0"/>
              <a:t> - HALTUNG</a:t>
            </a:r>
            <a:endParaRPr lang="de-DE" dirty="0"/>
          </a:p>
        </p:txBody>
      </p:sp>
      <p:sp>
        <p:nvSpPr>
          <p:cNvPr id="3" name="Inhaltsplatzhalter 2"/>
          <p:cNvSpPr>
            <a:spLocks noGrp="1"/>
          </p:cNvSpPr>
          <p:nvPr>
            <p:ph idx="1"/>
          </p:nvPr>
        </p:nvSpPr>
        <p:spPr/>
        <p:txBody>
          <a:bodyPr/>
          <a:lstStyle/>
          <a:p>
            <a:pPr>
              <a:spcAft>
                <a:spcPts val="1200"/>
              </a:spcAft>
            </a:pPr>
            <a:r>
              <a:rPr lang="de-DE" dirty="0" smtClean="0"/>
              <a:t>Worauf richte ich meine </a:t>
            </a:r>
            <a:r>
              <a:rPr lang="de-DE" dirty="0" smtClean="0">
                <a:latin typeface="Wuerth Bold" pitchFamily="34" charset="0"/>
              </a:rPr>
              <a:t>begrenzte Aufmerksamkeitskapazität</a:t>
            </a:r>
            <a:r>
              <a:rPr lang="de-DE" dirty="0" smtClean="0"/>
              <a:t>?</a:t>
            </a:r>
          </a:p>
          <a:p>
            <a:pPr>
              <a:spcAft>
                <a:spcPts val="1200"/>
              </a:spcAft>
            </a:pPr>
            <a:r>
              <a:rPr lang="de-DE" dirty="0" smtClean="0"/>
              <a:t>Was steht für mich im </a:t>
            </a:r>
            <a:r>
              <a:rPr lang="de-DE" dirty="0" smtClean="0">
                <a:latin typeface="Wuerth Bold" pitchFamily="34" charset="0"/>
              </a:rPr>
              <a:t>Fokus</a:t>
            </a:r>
            <a:r>
              <a:rPr lang="de-DE" dirty="0" smtClean="0"/>
              <a:t>?</a:t>
            </a:r>
          </a:p>
          <a:p>
            <a:pPr>
              <a:spcAft>
                <a:spcPts val="1200"/>
              </a:spcAft>
            </a:pPr>
            <a:r>
              <a:rPr lang="de-DE" dirty="0" smtClean="0"/>
              <a:t>Aufmerksamkeit so lenken, dass </a:t>
            </a:r>
          </a:p>
          <a:p>
            <a:pPr lvl="1">
              <a:spcAft>
                <a:spcPts val="1200"/>
              </a:spcAft>
            </a:pPr>
            <a:r>
              <a:rPr lang="de-DE" dirty="0">
                <a:latin typeface="Wuerth Bold" pitchFamily="34" charset="0"/>
              </a:rPr>
              <a:t>G</a:t>
            </a:r>
            <a:r>
              <a:rPr lang="de-DE" dirty="0" smtClean="0">
                <a:latin typeface="Wuerth Bold" pitchFamily="34" charset="0"/>
              </a:rPr>
              <a:t>ute Lösungen </a:t>
            </a:r>
            <a:r>
              <a:rPr lang="de-DE" dirty="0" smtClean="0"/>
              <a:t>gefördert werden</a:t>
            </a:r>
          </a:p>
          <a:p>
            <a:pPr lvl="1">
              <a:spcAft>
                <a:spcPts val="1200"/>
              </a:spcAft>
            </a:pPr>
            <a:r>
              <a:rPr lang="de-DE" dirty="0" smtClean="0">
                <a:latin typeface="Wuerth Bold" pitchFamily="34" charset="0"/>
              </a:rPr>
              <a:t>Talente</a:t>
            </a:r>
            <a:r>
              <a:rPr lang="de-DE" dirty="0" smtClean="0"/>
              <a:t> entwickelt werden</a:t>
            </a:r>
          </a:p>
          <a:p>
            <a:pPr lvl="1">
              <a:spcAft>
                <a:spcPts val="1200"/>
              </a:spcAft>
            </a:pPr>
            <a:r>
              <a:rPr lang="de-DE" dirty="0" smtClean="0">
                <a:latin typeface="Wuerth Bold" pitchFamily="34" charset="0"/>
              </a:rPr>
              <a:t>Visionen</a:t>
            </a:r>
            <a:r>
              <a:rPr lang="de-DE" dirty="0" smtClean="0"/>
              <a:t> und </a:t>
            </a:r>
            <a:r>
              <a:rPr lang="de-DE" dirty="0" smtClean="0">
                <a:latin typeface="Wuerth Bold" pitchFamily="34" charset="0"/>
              </a:rPr>
              <a:t>Zielbilder</a:t>
            </a:r>
            <a:r>
              <a:rPr lang="de-DE" dirty="0" smtClean="0"/>
              <a:t> entstehen</a:t>
            </a:r>
            <a:endParaRPr lang="de-DE" dirty="0"/>
          </a:p>
        </p:txBody>
      </p:sp>
      <p:sp>
        <p:nvSpPr>
          <p:cNvPr id="4" name="Foliennummernplatzhalter 3"/>
          <p:cNvSpPr>
            <a:spLocks noGrp="1"/>
          </p:cNvSpPr>
          <p:nvPr>
            <p:ph type="sldNum" sz="quarter" idx="11"/>
          </p:nvPr>
        </p:nvSpPr>
        <p:spPr/>
        <p:txBody>
          <a:bodyPr/>
          <a:lstStyle/>
          <a:p>
            <a:fld id="{124AE5E8-A3E4-406F-AEB8-C6AF55328E95}" type="slidenum">
              <a:rPr lang="de-DE" smtClean="0"/>
              <a:pPr/>
              <a:t>15</a:t>
            </a:fld>
            <a:endParaRPr lang="de-DE"/>
          </a:p>
        </p:txBody>
      </p:sp>
      <p:pic>
        <p:nvPicPr>
          <p:cNvPr id="2050" name="Picture 2" descr="P:\RESSORT PERSONAL\Präsentationen_Bausteine\BILDER\Menschen\Kind mit Au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428384"/>
            <a:ext cx="3671409" cy="1810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11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a:t>
            </a:r>
            <a:r>
              <a:rPr lang="de-DE" dirty="0">
                <a:solidFill>
                  <a:srgbClr val="CC0000"/>
                </a:solidFill>
              </a:rPr>
              <a:t>Konstruktive Aufmerksamkeitsfokussierung </a:t>
            </a:r>
            <a:r>
              <a:rPr lang="de-DE" dirty="0"/>
              <a:t>- </a:t>
            </a:r>
            <a:r>
              <a:rPr lang="de-DE" dirty="0" smtClean="0"/>
              <a:t>BEISPIEL</a:t>
            </a:r>
            <a:endParaRPr lang="de-DE" dirty="0"/>
          </a:p>
        </p:txBody>
      </p:sp>
      <p:sp>
        <p:nvSpPr>
          <p:cNvPr id="3" name="Inhaltsplatzhalter 2"/>
          <p:cNvSpPr>
            <a:spLocks noGrp="1"/>
          </p:cNvSpPr>
          <p:nvPr>
            <p:ph idx="1"/>
          </p:nvPr>
        </p:nvSpPr>
        <p:spPr/>
        <p:txBody>
          <a:bodyPr/>
          <a:lstStyle/>
          <a:p>
            <a:pPr marL="0" indent="0">
              <a:spcAft>
                <a:spcPts val="1200"/>
              </a:spcAft>
              <a:buNone/>
            </a:pPr>
            <a:r>
              <a:rPr lang="de-DE" dirty="0" smtClean="0">
                <a:latin typeface="Wuerth Bold" panose="020B0802020204020204" pitchFamily="34" charset="0"/>
              </a:rPr>
              <a:t>Wahrgenommene Unpünktlichkeit eines Mitarbeiters:</a:t>
            </a:r>
          </a:p>
          <a:p>
            <a:pPr lvl="1">
              <a:spcAft>
                <a:spcPts val="1200"/>
              </a:spcAft>
            </a:pPr>
            <a:r>
              <a:rPr lang="de-DE" dirty="0"/>
              <a:t>Welchen Nutzen stiftet „die Unpünktlichkeit“ meines Mitarbeiters in bestimmten Situationen</a:t>
            </a:r>
            <a:r>
              <a:rPr lang="de-DE" dirty="0" smtClean="0"/>
              <a:t>?</a:t>
            </a:r>
          </a:p>
          <a:p>
            <a:pPr lvl="1">
              <a:spcAft>
                <a:spcPts val="1200"/>
              </a:spcAft>
            </a:pPr>
            <a:r>
              <a:rPr lang="de-DE" dirty="0" smtClean="0"/>
              <a:t>Möglicherweise </a:t>
            </a:r>
            <a:r>
              <a:rPr lang="de-DE" dirty="0"/>
              <a:t>ist „die Unpünktlichkeit“ meines Mitarbeiters ein Lösungsversuch, um mit schwierigen Situationen gut </a:t>
            </a:r>
            <a:r>
              <a:rPr lang="de-DE" dirty="0" smtClean="0"/>
              <a:t>umzugehen?</a:t>
            </a:r>
          </a:p>
          <a:p>
            <a:pPr lvl="1">
              <a:spcAft>
                <a:spcPts val="1200"/>
              </a:spcAft>
            </a:pPr>
            <a:r>
              <a:rPr lang="de-DE" dirty="0" smtClean="0"/>
              <a:t>Welche Informationen stecken für mich in der Unpünktlichkeit meines Mitarbeiters?</a:t>
            </a:r>
          </a:p>
          <a:p>
            <a:pPr lvl="1"/>
            <a:endParaRPr lang="de-DE" dirty="0" smtClean="0"/>
          </a:p>
          <a:p>
            <a:pPr marL="355600" lvl="1" indent="0">
              <a:buNone/>
            </a:pPr>
            <a:r>
              <a:rPr lang="de-DE" dirty="0" smtClean="0"/>
              <a:t/>
            </a:r>
            <a:br>
              <a:rPr lang="de-DE" dirty="0" smtClean="0"/>
            </a:br>
            <a:endParaRPr lang="de-DE" dirty="0" smtClean="0"/>
          </a:p>
        </p:txBody>
      </p:sp>
      <p:sp>
        <p:nvSpPr>
          <p:cNvPr id="4" name="Foliennummernplatzhalter 3"/>
          <p:cNvSpPr>
            <a:spLocks noGrp="1"/>
          </p:cNvSpPr>
          <p:nvPr>
            <p:ph type="sldNum" sz="quarter" idx="11"/>
          </p:nvPr>
        </p:nvSpPr>
        <p:spPr/>
        <p:txBody>
          <a:bodyPr/>
          <a:lstStyle/>
          <a:p>
            <a:fld id="{124AE5E8-A3E4-406F-AEB8-C6AF55328E95}" type="slidenum">
              <a:rPr lang="de-DE" smtClean="0"/>
              <a:pPr/>
              <a:t>16</a:t>
            </a:fld>
            <a:endParaRPr lang="de-DE"/>
          </a:p>
        </p:txBody>
      </p:sp>
      <p:pic>
        <p:nvPicPr>
          <p:cNvPr id="5" name="Picture 2" descr="P:\RESSORT PERSONAL\Präsentationen_Bausteine\BILDER\Menschen\Kind mit Au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233" y="4725144"/>
            <a:ext cx="3131840" cy="1544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562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Wuerth Extra Bold Cond" pitchFamily="34" charset="0"/>
              </a:rPr>
              <a:t>3. </a:t>
            </a:r>
            <a:r>
              <a:rPr lang="de-DE" dirty="0" smtClean="0">
                <a:solidFill>
                  <a:srgbClr val="CC0000"/>
                </a:solidFill>
                <a:latin typeface="Wuerth Extra Bold Cond" pitchFamily="34" charset="0"/>
              </a:rPr>
              <a:t>LÖSUNGSORIENTIERUNG </a:t>
            </a:r>
            <a:r>
              <a:rPr lang="de-DE" dirty="0" smtClean="0">
                <a:latin typeface="Wuerth Extra Bold Cond" pitchFamily="34" charset="0"/>
              </a:rPr>
              <a:t>- HALTUNG</a:t>
            </a:r>
            <a:endParaRPr lang="de-DE" dirty="0">
              <a:latin typeface="Wuerth Extra Bold Cond" pitchFamily="34" charset="0"/>
            </a:endParaRPr>
          </a:p>
        </p:txBody>
      </p:sp>
      <p:sp>
        <p:nvSpPr>
          <p:cNvPr id="3" name="Inhaltsplatzhalter 2"/>
          <p:cNvSpPr>
            <a:spLocks noGrp="1"/>
          </p:cNvSpPr>
          <p:nvPr>
            <p:ph idx="1"/>
          </p:nvPr>
        </p:nvSpPr>
        <p:spPr/>
        <p:txBody>
          <a:bodyPr/>
          <a:lstStyle/>
          <a:p>
            <a:pPr>
              <a:spcAft>
                <a:spcPts val="1200"/>
              </a:spcAft>
            </a:pPr>
            <a:r>
              <a:rPr lang="de-DE" dirty="0" smtClean="0"/>
              <a:t>Erwünschte </a:t>
            </a:r>
            <a:r>
              <a:rPr lang="de-DE" dirty="0" smtClean="0">
                <a:latin typeface="Wuerth Bold" pitchFamily="34" charset="0"/>
              </a:rPr>
              <a:t>Zielbilder</a:t>
            </a:r>
            <a:r>
              <a:rPr lang="de-DE" dirty="0" smtClean="0"/>
              <a:t> erarbeiten</a:t>
            </a:r>
          </a:p>
          <a:p>
            <a:pPr>
              <a:spcAft>
                <a:spcPts val="1200"/>
              </a:spcAft>
            </a:pPr>
            <a:r>
              <a:rPr lang="de-DE" dirty="0" smtClean="0"/>
              <a:t>Lösungen aus Zielen </a:t>
            </a:r>
            <a:r>
              <a:rPr lang="de-DE" dirty="0" smtClean="0">
                <a:latin typeface="Wuerth Bold" pitchFamily="34" charset="0"/>
              </a:rPr>
              <a:t>ableiten</a:t>
            </a:r>
          </a:p>
          <a:p>
            <a:pPr>
              <a:spcAft>
                <a:spcPts val="1200"/>
              </a:spcAft>
            </a:pPr>
            <a:r>
              <a:rPr lang="de-DE" dirty="0" smtClean="0"/>
              <a:t>Sich </a:t>
            </a:r>
            <a:r>
              <a:rPr lang="de-DE" dirty="0" smtClean="0">
                <a:latin typeface="Wuerth Bold" pitchFamily="34" charset="0"/>
              </a:rPr>
              <a:t>selbst und den Mitarbeitern lösungsorientierte Fragen </a:t>
            </a:r>
            <a:r>
              <a:rPr lang="de-DE" dirty="0" smtClean="0"/>
              <a:t>stellen</a:t>
            </a:r>
          </a:p>
          <a:p>
            <a:pPr>
              <a:spcAft>
                <a:spcPts val="1200"/>
              </a:spcAft>
            </a:pPr>
            <a:r>
              <a:rPr lang="de-DE" dirty="0"/>
              <a:t>mehr Zeit für die </a:t>
            </a:r>
            <a:r>
              <a:rPr lang="de-DE" dirty="0">
                <a:latin typeface="Wuerth Bold" panose="020B0802020204020204" pitchFamily="34" charset="0"/>
              </a:rPr>
              <a:t>Schaffung von Lösungen </a:t>
            </a:r>
            <a:r>
              <a:rPr lang="de-DE" dirty="0"/>
              <a:t>aufwenden als für das sprechen über Probleme, gerade in sehr kritischen Situationen nach ersten Lösungsansätzen </a:t>
            </a:r>
            <a:r>
              <a:rPr lang="de-DE" dirty="0" smtClean="0"/>
              <a:t>suchen</a:t>
            </a:r>
          </a:p>
        </p:txBody>
      </p:sp>
      <p:sp>
        <p:nvSpPr>
          <p:cNvPr id="4" name="Foliennummernplatzhalter 3"/>
          <p:cNvSpPr>
            <a:spLocks noGrp="1"/>
          </p:cNvSpPr>
          <p:nvPr>
            <p:ph type="sldNum" sz="quarter" idx="11"/>
          </p:nvPr>
        </p:nvSpPr>
        <p:spPr/>
        <p:txBody>
          <a:bodyPr/>
          <a:lstStyle/>
          <a:p>
            <a:fld id="{124AE5E8-A3E4-406F-AEB8-C6AF55328E95}" type="slidenum">
              <a:rPr lang="de-DE" smtClean="0"/>
              <a:pPr/>
              <a:t>17</a:t>
            </a:fld>
            <a:endParaRPr lang="de-DE"/>
          </a:p>
        </p:txBody>
      </p:sp>
      <p:pic>
        <p:nvPicPr>
          <p:cNvPr id="3074" name="Picture 2" descr="P:\RESSORT PERSONAL\Präsentationen_Bausteine\BILDER\Menschen\Kind als Ein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413012"/>
            <a:ext cx="3654269" cy="1790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536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Wuerth Extra Bold Cond" pitchFamily="34" charset="0"/>
              </a:rPr>
              <a:t>3. </a:t>
            </a:r>
            <a:r>
              <a:rPr lang="de-DE" dirty="0">
                <a:solidFill>
                  <a:srgbClr val="CC0000"/>
                </a:solidFill>
                <a:latin typeface="Wuerth Extra Bold Cond" pitchFamily="34" charset="0"/>
              </a:rPr>
              <a:t>LÖSUNGSORIENTIERUNG</a:t>
            </a:r>
            <a:r>
              <a:rPr lang="de-DE" dirty="0">
                <a:latin typeface="Wuerth Extra Bold Cond" pitchFamily="34" charset="0"/>
              </a:rPr>
              <a:t> - </a:t>
            </a:r>
            <a:r>
              <a:rPr lang="de-DE" dirty="0" smtClean="0">
                <a:latin typeface="Wuerth Extra Bold Cond" pitchFamily="34" charset="0"/>
              </a:rPr>
              <a:t>BEISPIEL</a:t>
            </a:r>
            <a:endParaRPr lang="de-DE" dirty="0"/>
          </a:p>
        </p:txBody>
      </p:sp>
      <p:sp>
        <p:nvSpPr>
          <p:cNvPr id="3" name="Inhaltsplatzhalter 2"/>
          <p:cNvSpPr>
            <a:spLocks noGrp="1"/>
          </p:cNvSpPr>
          <p:nvPr>
            <p:ph idx="1"/>
          </p:nvPr>
        </p:nvSpPr>
        <p:spPr/>
        <p:txBody>
          <a:bodyPr/>
          <a:lstStyle/>
          <a:p>
            <a:pPr marL="0" indent="0">
              <a:buNone/>
            </a:pPr>
            <a:endParaRPr lang="de-DE" dirty="0"/>
          </a:p>
          <a:p>
            <a:pPr lvl="1"/>
            <a:r>
              <a:rPr lang="de-DE" sz="2000" kern="1200" dirty="0">
                <a:latin typeface="Wuerth Book" pitchFamily="34" charset="0"/>
              </a:rPr>
              <a:t>Hält der Mitarbeiter niemals Termine ein? In aller Regel ist das nicht der </a:t>
            </a:r>
            <a:r>
              <a:rPr lang="de-DE" sz="2000" kern="1200" dirty="0" smtClean="0">
                <a:latin typeface="Wuerth Book" pitchFamily="34" charset="0"/>
              </a:rPr>
              <a:t>Fall</a:t>
            </a:r>
            <a:endParaRPr lang="de-DE" sz="2000" kern="1200" dirty="0">
              <a:latin typeface="Wuerth Book" pitchFamily="34" charset="0"/>
            </a:endParaRPr>
          </a:p>
          <a:p>
            <a:pPr lvl="1"/>
            <a:r>
              <a:rPr lang="de-DE" sz="2000" kern="1200" dirty="0">
                <a:latin typeface="Wuerth Book" pitchFamily="34" charset="0"/>
              </a:rPr>
              <a:t>Was verhindert möglicherweise in anderen Situationen, dass Termine eingehalten werden </a:t>
            </a:r>
            <a:r>
              <a:rPr lang="de-DE" sz="2000" kern="1200" dirty="0" smtClean="0">
                <a:latin typeface="Wuerth Book" pitchFamily="34" charset="0"/>
              </a:rPr>
              <a:t>können?</a:t>
            </a:r>
          </a:p>
          <a:p>
            <a:pPr lvl="1"/>
            <a:r>
              <a:rPr lang="de-DE" sz="2000" kern="1200" dirty="0" smtClean="0">
                <a:latin typeface="Wuerth Book" pitchFamily="34" charset="0"/>
              </a:rPr>
              <a:t>Was </a:t>
            </a:r>
            <a:r>
              <a:rPr lang="de-DE" sz="2000" kern="1200" dirty="0">
                <a:latin typeface="Wuerth Book" pitchFamily="34" charset="0"/>
              </a:rPr>
              <a:t>kann der Mitarbeiter tun, um die gewünschte Lösung auch in den kritischen Situationen zu erzeugen? </a:t>
            </a:r>
            <a:r>
              <a:rPr lang="de-DE" sz="2000" kern="1200" dirty="0" smtClean="0">
                <a:latin typeface="Wuerth Book" pitchFamily="34" charset="0"/>
              </a:rPr>
              <a:t> </a:t>
            </a:r>
            <a:br>
              <a:rPr lang="de-DE" sz="2000" kern="1200" dirty="0" smtClean="0">
                <a:latin typeface="Wuerth Book" pitchFamily="34" charset="0"/>
              </a:rPr>
            </a:br>
            <a:endParaRPr lang="de-DE" sz="2000" kern="1200" dirty="0" smtClean="0">
              <a:latin typeface="Wuerth Book" pitchFamily="34" charset="0"/>
            </a:endParaRPr>
          </a:p>
          <a:p>
            <a:pPr lvl="1"/>
            <a:r>
              <a:rPr lang="de-DE" sz="2000" kern="1200" dirty="0" smtClean="0">
                <a:latin typeface="Wuerth Book" pitchFamily="34" charset="0"/>
              </a:rPr>
              <a:t>Was </a:t>
            </a:r>
            <a:r>
              <a:rPr lang="de-DE" sz="2000" kern="1200" dirty="0">
                <a:latin typeface="Wuerth Book" pitchFamily="34" charset="0"/>
              </a:rPr>
              <a:t>kann </a:t>
            </a:r>
            <a:r>
              <a:rPr lang="de-DE" sz="2000" kern="1200" dirty="0" smtClean="0">
                <a:latin typeface="Wuerth Book" pitchFamily="34" charset="0"/>
              </a:rPr>
              <a:t>eine Führungskraft </a:t>
            </a:r>
            <a:r>
              <a:rPr lang="de-DE" sz="2000" kern="1200" dirty="0">
                <a:latin typeface="Wuerth Book" pitchFamily="34" charset="0"/>
              </a:rPr>
              <a:t>dazu </a:t>
            </a:r>
            <a:br>
              <a:rPr lang="de-DE" sz="2000" kern="1200" dirty="0">
                <a:latin typeface="Wuerth Book" pitchFamily="34" charset="0"/>
              </a:rPr>
            </a:br>
            <a:r>
              <a:rPr lang="de-DE" sz="2000" kern="1200" dirty="0" smtClean="0">
                <a:latin typeface="Wuerth Book" pitchFamily="34" charset="0"/>
              </a:rPr>
              <a:t>beitragen</a:t>
            </a:r>
            <a:r>
              <a:rPr lang="de-DE" sz="2000" kern="1200" dirty="0">
                <a:latin typeface="Wuerth Book" pitchFamily="34" charset="0"/>
              </a:rPr>
              <a:t>, dass der Mitarbeiter die </a:t>
            </a:r>
            <a:br>
              <a:rPr lang="de-DE" sz="2000" kern="1200" dirty="0">
                <a:latin typeface="Wuerth Book" pitchFamily="34" charset="0"/>
              </a:rPr>
            </a:br>
            <a:r>
              <a:rPr lang="de-DE" sz="2000" kern="1200" dirty="0" smtClean="0">
                <a:latin typeface="Wuerth Book" pitchFamily="34" charset="0"/>
              </a:rPr>
              <a:t>gewünschte </a:t>
            </a:r>
            <a:r>
              <a:rPr lang="de-DE" sz="2000" kern="1200" dirty="0">
                <a:latin typeface="Wuerth Book" pitchFamily="34" charset="0"/>
              </a:rPr>
              <a:t>Lösung auch in den </a:t>
            </a:r>
            <a:r>
              <a:rPr lang="de-DE" sz="2000" kern="1200" dirty="0" smtClean="0">
                <a:latin typeface="Wuerth Book" pitchFamily="34" charset="0"/>
              </a:rPr>
              <a:t/>
            </a:r>
            <a:br>
              <a:rPr lang="de-DE" sz="2000" kern="1200" dirty="0" smtClean="0">
                <a:latin typeface="Wuerth Book" pitchFamily="34" charset="0"/>
              </a:rPr>
            </a:br>
            <a:r>
              <a:rPr lang="de-DE" sz="2000" kern="1200" dirty="0" smtClean="0">
                <a:latin typeface="Wuerth Book" pitchFamily="34" charset="0"/>
              </a:rPr>
              <a:t>kritischen </a:t>
            </a:r>
            <a:r>
              <a:rPr lang="de-DE" sz="2000" kern="1200" dirty="0">
                <a:latin typeface="Wuerth Book" pitchFamily="34" charset="0"/>
              </a:rPr>
              <a:t>Situationen erzeugen kann?</a:t>
            </a:r>
          </a:p>
        </p:txBody>
      </p:sp>
      <p:sp>
        <p:nvSpPr>
          <p:cNvPr id="4" name="Foliennummernplatzhalter 3"/>
          <p:cNvSpPr>
            <a:spLocks noGrp="1"/>
          </p:cNvSpPr>
          <p:nvPr>
            <p:ph type="sldNum" sz="quarter" idx="11"/>
          </p:nvPr>
        </p:nvSpPr>
        <p:spPr/>
        <p:txBody>
          <a:bodyPr/>
          <a:lstStyle/>
          <a:p>
            <a:fld id="{124AE5E8-A3E4-406F-AEB8-C6AF55328E95}" type="slidenum">
              <a:rPr lang="de-DE" smtClean="0"/>
              <a:pPr/>
              <a:t>18</a:t>
            </a:fld>
            <a:endParaRPr lang="de-DE"/>
          </a:p>
        </p:txBody>
      </p:sp>
      <p:pic>
        <p:nvPicPr>
          <p:cNvPr id="5" name="Picture 2" descr="P:\RESSORT PERSONAL\Präsentationen_Bausteine\BILDER\Menschen\Kind als Ein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519625"/>
            <a:ext cx="3654269" cy="1790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37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 </a:t>
            </a:r>
            <a:r>
              <a:rPr lang="de-DE" dirty="0" smtClean="0">
                <a:solidFill>
                  <a:srgbClr val="CC0000"/>
                </a:solidFill>
              </a:rPr>
              <a:t>Eigenverantwortung</a:t>
            </a:r>
            <a:r>
              <a:rPr lang="de-DE" dirty="0" smtClean="0"/>
              <a:t> - HALTUNG </a:t>
            </a:r>
            <a:endParaRPr lang="de-DE" dirty="0"/>
          </a:p>
        </p:txBody>
      </p:sp>
      <p:sp>
        <p:nvSpPr>
          <p:cNvPr id="3" name="Inhaltsplatzhalter 2"/>
          <p:cNvSpPr>
            <a:spLocks noGrp="1"/>
          </p:cNvSpPr>
          <p:nvPr>
            <p:ph idx="1"/>
          </p:nvPr>
        </p:nvSpPr>
        <p:spPr/>
        <p:txBody>
          <a:bodyPr/>
          <a:lstStyle/>
          <a:p>
            <a:pPr>
              <a:spcAft>
                <a:spcPts val="1200"/>
              </a:spcAft>
            </a:pPr>
            <a:r>
              <a:rPr lang="de-DE" dirty="0" smtClean="0"/>
              <a:t>Die Führungskraft ist nicht dazu da um die Probleme des Mitarbeiters zu lösen</a:t>
            </a:r>
          </a:p>
          <a:p>
            <a:pPr>
              <a:spcAft>
                <a:spcPts val="1200"/>
              </a:spcAft>
            </a:pPr>
            <a:r>
              <a:rPr lang="de-DE" dirty="0" smtClean="0"/>
              <a:t>Er </a:t>
            </a:r>
            <a:r>
              <a:rPr lang="de-DE" dirty="0" smtClean="0">
                <a:latin typeface="Wuerth Bold" pitchFamily="34" charset="0"/>
              </a:rPr>
              <a:t>unterstützt den Mitarbeiter </a:t>
            </a:r>
            <a:r>
              <a:rPr lang="de-DE" dirty="0" smtClean="0">
                <a:latin typeface="Wuerth Book" panose="020B0502020204020303" pitchFamily="34" charset="0"/>
              </a:rPr>
              <a:t>bei der </a:t>
            </a:r>
            <a:r>
              <a:rPr lang="de-DE" dirty="0" smtClean="0"/>
              <a:t>zur Nutzung seiner </a:t>
            </a:r>
            <a:r>
              <a:rPr lang="de-DE" dirty="0" smtClean="0">
                <a:latin typeface="Wuerth Bold" pitchFamily="34" charset="0"/>
              </a:rPr>
              <a:t>vielfältigen Ressourcen</a:t>
            </a:r>
            <a:r>
              <a:rPr lang="de-DE" dirty="0" smtClean="0"/>
              <a:t> </a:t>
            </a:r>
          </a:p>
          <a:p>
            <a:pPr>
              <a:spcAft>
                <a:spcPts val="1200"/>
              </a:spcAft>
            </a:pPr>
            <a:r>
              <a:rPr lang="de-DE" dirty="0" smtClean="0">
                <a:solidFill>
                  <a:srgbClr val="FF0000"/>
                </a:solidFill>
                <a:latin typeface="Wuerth Bold" pitchFamily="34" charset="0"/>
              </a:rPr>
              <a:t>Ziel: </a:t>
            </a:r>
            <a:r>
              <a:rPr lang="de-DE" dirty="0" smtClean="0">
                <a:latin typeface="Wuerth Bold" pitchFamily="34" charset="0"/>
              </a:rPr>
              <a:t>Eigenverantwortung stärken</a:t>
            </a:r>
          </a:p>
        </p:txBody>
      </p:sp>
      <p:sp>
        <p:nvSpPr>
          <p:cNvPr id="4" name="Foliennummernplatzhalter 3"/>
          <p:cNvSpPr>
            <a:spLocks noGrp="1"/>
          </p:cNvSpPr>
          <p:nvPr>
            <p:ph type="sldNum" sz="quarter" idx="11"/>
          </p:nvPr>
        </p:nvSpPr>
        <p:spPr/>
        <p:txBody>
          <a:bodyPr/>
          <a:lstStyle/>
          <a:p>
            <a:fld id="{124AE5E8-A3E4-406F-AEB8-C6AF55328E95}" type="slidenum">
              <a:rPr lang="de-DE" smtClean="0"/>
              <a:pPr/>
              <a:t>19</a:t>
            </a:fld>
            <a:endParaRPr lang="de-DE"/>
          </a:p>
        </p:txBody>
      </p:sp>
      <p:pic>
        <p:nvPicPr>
          <p:cNvPr id="4098" name="Picture 2" descr="P:\RESSORT PERSONAL\Präsentationen_Bausteine\BILDER\Menschen\Kind beim Schraub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365104"/>
            <a:ext cx="3763075" cy="1844006"/>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003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Wuerth Extra Bold Cond" panose="020B0806020204020204" pitchFamily="34" charset="0"/>
              </a:rPr>
              <a:t>WIE VIEL PSYCHOLOGIE BRAUCHT GUTE FÜHRUNG?</a:t>
            </a:r>
            <a:endParaRPr lang="de-DE" dirty="0">
              <a:latin typeface="Wuerth Extra Bold Cond" panose="020B0806020204020204" pitchFamily="34" charset="0"/>
            </a:endParaRPr>
          </a:p>
        </p:txBody>
      </p:sp>
      <p:sp>
        <p:nvSpPr>
          <p:cNvPr id="3" name="Inhaltsplatzhalter 2"/>
          <p:cNvSpPr>
            <a:spLocks noGrp="1"/>
          </p:cNvSpPr>
          <p:nvPr>
            <p:ph idx="1"/>
          </p:nvPr>
        </p:nvSpPr>
        <p:spPr/>
        <p:txBody>
          <a:bodyPr/>
          <a:lstStyle/>
          <a:p>
            <a:pPr lvl="0">
              <a:spcAft>
                <a:spcPts val="1200"/>
              </a:spcAft>
            </a:pPr>
            <a:r>
              <a:rPr lang="de-DE" dirty="0" smtClean="0"/>
              <a:t>Wie gehe ich mit einem </a:t>
            </a:r>
            <a:r>
              <a:rPr lang="de-DE" dirty="0" smtClean="0">
                <a:latin typeface="Wuerth Bold" panose="020B0802020204020204" pitchFamily="34" charset="0"/>
              </a:rPr>
              <a:t>Konflikt</a:t>
            </a:r>
            <a:r>
              <a:rPr lang="de-DE" dirty="0" smtClean="0"/>
              <a:t> zwischen zwei meiner Mitarbeiter um? </a:t>
            </a:r>
          </a:p>
          <a:p>
            <a:pPr lvl="0">
              <a:spcAft>
                <a:spcPts val="1200"/>
              </a:spcAft>
            </a:pPr>
            <a:r>
              <a:rPr lang="de-DE" dirty="0" smtClean="0"/>
              <a:t>Wie kann ich für einen Kollegen hilfreich sein, der mit seinen </a:t>
            </a:r>
            <a:r>
              <a:rPr lang="de-DE" dirty="0" smtClean="0">
                <a:latin typeface="Wuerth Bold" panose="020B0802020204020204" pitchFamily="34" charset="0"/>
              </a:rPr>
              <a:t>Arbeitsaufgaben</a:t>
            </a:r>
            <a:r>
              <a:rPr lang="de-DE" dirty="0" smtClean="0">
                <a:latin typeface="+mj-lt"/>
              </a:rPr>
              <a:t> </a:t>
            </a:r>
            <a:r>
              <a:rPr lang="de-DE" dirty="0" smtClean="0">
                <a:latin typeface="Wuerth Bold" panose="020B0802020204020204" pitchFamily="34" charset="0"/>
              </a:rPr>
              <a:t>unzufrieden</a:t>
            </a:r>
            <a:r>
              <a:rPr lang="de-DE" dirty="0" smtClean="0"/>
              <a:t> ist? </a:t>
            </a:r>
          </a:p>
          <a:p>
            <a:pPr lvl="0">
              <a:spcAft>
                <a:spcPts val="1200"/>
              </a:spcAft>
            </a:pPr>
            <a:r>
              <a:rPr lang="de-DE" dirty="0" smtClean="0"/>
              <a:t>Wie gelingt es uns, als Team einen </a:t>
            </a:r>
            <a:r>
              <a:rPr lang="de-DE" dirty="0" smtClean="0">
                <a:latin typeface="Wuerth Bold" panose="020B0802020204020204" pitchFamily="34" charset="0"/>
              </a:rPr>
              <a:t>Veränderungsprozess</a:t>
            </a:r>
            <a:r>
              <a:rPr lang="de-DE" dirty="0" smtClean="0">
                <a:latin typeface="+mj-lt"/>
              </a:rPr>
              <a:t> </a:t>
            </a:r>
            <a:r>
              <a:rPr lang="de-DE" dirty="0" smtClean="0"/>
              <a:t>erfolgreich umzusetzen? </a:t>
            </a:r>
          </a:p>
          <a:p>
            <a:pPr lvl="0">
              <a:spcAft>
                <a:spcPts val="1200"/>
              </a:spcAft>
            </a:pPr>
            <a:r>
              <a:rPr lang="de-DE" dirty="0" smtClean="0"/>
              <a:t>Wie können wir die </a:t>
            </a:r>
            <a:r>
              <a:rPr lang="de-DE" dirty="0" smtClean="0">
                <a:latin typeface="Wuerth Bold" panose="020B0802020204020204" pitchFamily="34" charset="0"/>
              </a:rPr>
              <a:t>Zusammenarbeit</a:t>
            </a:r>
            <a:r>
              <a:rPr lang="de-DE" dirty="0" smtClean="0"/>
              <a:t> im Team verbessern? </a:t>
            </a:r>
          </a:p>
          <a:p>
            <a:pPr lvl="0">
              <a:spcAft>
                <a:spcPts val="1200"/>
              </a:spcAft>
            </a:pPr>
            <a:r>
              <a:rPr lang="de-DE" dirty="0" smtClean="0"/>
              <a:t>…</a:t>
            </a:r>
          </a:p>
          <a:p>
            <a:endParaRPr lang="de-DE" dirty="0"/>
          </a:p>
        </p:txBody>
      </p:sp>
      <p:sp>
        <p:nvSpPr>
          <p:cNvPr id="4" name="Foliennummernplatzhalter 3"/>
          <p:cNvSpPr>
            <a:spLocks noGrp="1"/>
          </p:cNvSpPr>
          <p:nvPr>
            <p:ph type="sldNum" sz="quarter" idx="11"/>
          </p:nvPr>
        </p:nvSpPr>
        <p:spPr/>
        <p:txBody>
          <a:bodyPr/>
          <a:lstStyle/>
          <a:p>
            <a:fld id="{124AE5E8-A3E4-406F-AEB8-C6AF55328E95}" type="slidenum">
              <a:rPr lang="de-DE" smtClean="0"/>
              <a:pPr/>
              <a:t>2</a:t>
            </a:fld>
            <a:endParaRPr lang="de-DE"/>
          </a:p>
        </p:txBody>
      </p:sp>
    </p:spTree>
    <p:extLst>
      <p:ext uri="{BB962C8B-B14F-4D97-AF65-F5344CB8AC3E}">
        <p14:creationId xmlns:p14="http://schemas.microsoft.com/office/powerpoint/2010/main" val="288776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a:t>
            </a:r>
            <a:r>
              <a:rPr lang="de-DE" dirty="0">
                <a:solidFill>
                  <a:srgbClr val="CC0000"/>
                </a:solidFill>
              </a:rPr>
              <a:t>Eigenverantwortung</a:t>
            </a:r>
            <a:r>
              <a:rPr lang="de-DE" dirty="0"/>
              <a:t> - BEISPIEL</a:t>
            </a:r>
          </a:p>
        </p:txBody>
      </p:sp>
      <p:sp>
        <p:nvSpPr>
          <p:cNvPr id="3" name="Inhaltsplatzhalter 2"/>
          <p:cNvSpPr>
            <a:spLocks noGrp="1"/>
          </p:cNvSpPr>
          <p:nvPr>
            <p:ph idx="1"/>
          </p:nvPr>
        </p:nvSpPr>
        <p:spPr/>
        <p:txBody>
          <a:bodyPr/>
          <a:lstStyle/>
          <a:p>
            <a:pPr marL="0" indent="0">
              <a:buNone/>
            </a:pPr>
            <a:r>
              <a:rPr lang="de-DE" dirty="0" smtClean="0"/>
              <a:t>Um die Haltung der </a:t>
            </a:r>
            <a:r>
              <a:rPr lang="de-DE" dirty="0"/>
              <a:t>Eigenverantwortung </a:t>
            </a:r>
            <a:r>
              <a:rPr lang="de-DE" dirty="0" smtClean="0"/>
              <a:t>bei einem Kollegen zu fördern, kann eine Führungskraft bei einem Konflikt zwischen zwei Kollegen die </a:t>
            </a:r>
            <a:r>
              <a:rPr lang="de-DE" dirty="0"/>
              <a:t>folgenden Fragen </a:t>
            </a:r>
            <a:r>
              <a:rPr lang="de-DE" dirty="0" smtClean="0"/>
              <a:t>stellen:</a:t>
            </a:r>
          </a:p>
          <a:p>
            <a:endParaRPr lang="de-DE" dirty="0"/>
          </a:p>
          <a:p>
            <a:pPr lvl="1"/>
            <a:r>
              <a:rPr lang="de-DE" dirty="0"/>
              <a:t>Was kann der Mitarbeiter tun, um die Zusammenarbeit mit dem Kollegen zu verbessern? </a:t>
            </a:r>
            <a:endParaRPr lang="de-DE" dirty="0" smtClean="0"/>
          </a:p>
          <a:p>
            <a:pPr lvl="1"/>
            <a:r>
              <a:rPr lang="de-DE" dirty="0" smtClean="0"/>
              <a:t>Was </a:t>
            </a:r>
            <a:r>
              <a:rPr lang="de-DE" dirty="0"/>
              <a:t>hat er schon versucht? </a:t>
            </a:r>
            <a:endParaRPr lang="de-DE" dirty="0" smtClean="0"/>
          </a:p>
          <a:p>
            <a:pPr lvl="1"/>
            <a:r>
              <a:rPr lang="de-DE" dirty="0" smtClean="0"/>
              <a:t>Was </a:t>
            </a:r>
            <a:r>
              <a:rPr lang="de-DE" dirty="0"/>
              <a:t>könnte er noch tun? Was noch? </a:t>
            </a:r>
            <a:endParaRPr lang="de-DE" dirty="0" smtClean="0"/>
          </a:p>
          <a:p>
            <a:pPr lvl="1"/>
            <a:r>
              <a:rPr lang="de-DE" dirty="0" smtClean="0"/>
              <a:t>In </a:t>
            </a:r>
            <a:r>
              <a:rPr lang="de-DE" dirty="0"/>
              <a:t>welchen Situationen ist die Zusammenarbeit gut? </a:t>
            </a:r>
            <a:r>
              <a:rPr lang="de-DE" dirty="0" smtClean="0"/>
              <a:t/>
            </a:r>
            <a:br>
              <a:rPr lang="de-DE" dirty="0" smtClean="0"/>
            </a:br>
            <a:r>
              <a:rPr lang="de-DE" dirty="0" smtClean="0"/>
              <a:t>Was </a:t>
            </a:r>
            <a:r>
              <a:rPr lang="de-DE" dirty="0"/>
              <a:t>macht der Mitarbeiter da anders?</a:t>
            </a:r>
            <a:endParaRPr lang="de-DE" dirty="0" smtClean="0"/>
          </a:p>
          <a:p>
            <a:pPr marL="0" indent="0">
              <a:buNone/>
            </a:pPr>
            <a:endParaRPr lang="de-DE" dirty="0" smtClean="0"/>
          </a:p>
        </p:txBody>
      </p:sp>
      <p:sp>
        <p:nvSpPr>
          <p:cNvPr id="4" name="Foliennummernplatzhalter 3"/>
          <p:cNvSpPr>
            <a:spLocks noGrp="1"/>
          </p:cNvSpPr>
          <p:nvPr>
            <p:ph type="sldNum" sz="quarter" idx="11"/>
          </p:nvPr>
        </p:nvSpPr>
        <p:spPr/>
        <p:txBody>
          <a:bodyPr/>
          <a:lstStyle/>
          <a:p>
            <a:fld id="{124AE5E8-A3E4-406F-AEB8-C6AF55328E95}" type="slidenum">
              <a:rPr lang="de-DE" smtClean="0"/>
              <a:pPr/>
              <a:t>20</a:t>
            </a:fld>
            <a:endParaRPr lang="de-DE"/>
          </a:p>
        </p:txBody>
      </p:sp>
      <p:pic>
        <p:nvPicPr>
          <p:cNvPr id="6" name="Picture 2" descr="P:\RESSORT PERSONAL\Präsentationen_Bausteine\BILDER\Menschen\Kind beim Schraub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466307"/>
            <a:ext cx="3763075" cy="1844006"/>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79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a:t>
            </a:r>
            <a:r>
              <a:rPr lang="de-DE" dirty="0" smtClean="0"/>
              <a:t>. </a:t>
            </a:r>
            <a:r>
              <a:rPr lang="de-DE" dirty="0" smtClean="0">
                <a:solidFill>
                  <a:srgbClr val="CC0000"/>
                </a:solidFill>
              </a:rPr>
              <a:t>Wertsch</a:t>
            </a:r>
            <a:r>
              <a:rPr lang="de-DE" dirty="0" smtClean="0">
                <a:solidFill>
                  <a:srgbClr val="CC0000"/>
                </a:solidFill>
                <a:latin typeface="Wuerth Extra Bold Cond" pitchFamily="34" charset="0"/>
              </a:rPr>
              <a:t>ÄTZUNG </a:t>
            </a:r>
            <a:r>
              <a:rPr lang="de-DE" dirty="0" smtClean="0">
                <a:latin typeface="Wuerth Extra Bold Cond" pitchFamily="34" charset="0"/>
              </a:rPr>
              <a:t>- HALTUNG</a:t>
            </a:r>
            <a:endParaRPr lang="de-DE" dirty="0"/>
          </a:p>
        </p:txBody>
      </p:sp>
      <p:sp>
        <p:nvSpPr>
          <p:cNvPr id="3" name="Inhaltsplatzhalter 2"/>
          <p:cNvSpPr>
            <a:spLocks noGrp="1"/>
          </p:cNvSpPr>
          <p:nvPr>
            <p:ph idx="1"/>
          </p:nvPr>
        </p:nvSpPr>
        <p:spPr/>
        <p:txBody>
          <a:bodyPr/>
          <a:lstStyle/>
          <a:p>
            <a:pPr>
              <a:spcAft>
                <a:spcPts val="1200"/>
              </a:spcAft>
            </a:pPr>
            <a:r>
              <a:rPr lang="de-DE" dirty="0" smtClean="0"/>
              <a:t>Würdigung </a:t>
            </a:r>
            <a:r>
              <a:rPr lang="de-DE" dirty="0"/>
              <a:t>von Leistungen und </a:t>
            </a:r>
            <a:r>
              <a:rPr lang="de-DE" dirty="0" smtClean="0"/>
              <a:t>Engagement</a:t>
            </a:r>
          </a:p>
          <a:p>
            <a:pPr>
              <a:spcAft>
                <a:spcPts val="1200"/>
              </a:spcAft>
            </a:pPr>
            <a:r>
              <a:rPr lang="de-DE" dirty="0" smtClean="0"/>
              <a:t>Würdigung </a:t>
            </a:r>
            <a:r>
              <a:rPr lang="de-DE" dirty="0"/>
              <a:t>von Verbesserungen, Würdigung auch kleiner </a:t>
            </a:r>
            <a:r>
              <a:rPr lang="de-DE" dirty="0" smtClean="0"/>
              <a:t>Schritte </a:t>
            </a:r>
          </a:p>
          <a:p>
            <a:pPr>
              <a:spcAft>
                <a:spcPts val="1200"/>
              </a:spcAft>
            </a:pPr>
            <a:r>
              <a:rPr lang="de-DE" dirty="0" smtClean="0"/>
              <a:t>Würdigung </a:t>
            </a:r>
            <a:r>
              <a:rPr lang="de-DE" dirty="0"/>
              <a:t>der Sichtweisen des </a:t>
            </a:r>
            <a:r>
              <a:rPr lang="de-DE" dirty="0" smtClean="0"/>
              <a:t>Mitarbeiters</a:t>
            </a:r>
          </a:p>
          <a:p>
            <a:pPr>
              <a:spcAft>
                <a:spcPts val="1200"/>
              </a:spcAft>
            </a:pPr>
            <a:r>
              <a:rPr lang="de-DE" dirty="0" smtClean="0">
                <a:latin typeface="Wuerth Bold" panose="020B0802020204020204" pitchFamily="34" charset="0"/>
              </a:rPr>
              <a:t>Respekt </a:t>
            </a:r>
            <a:r>
              <a:rPr lang="de-DE" dirty="0">
                <a:latin typeface="Wuerth Bold" panose="020B0802020204020204" pitchFamily="34" charset="0"/>
              </a:rPr>
              <a:t>vor der Person unabhängig von Hierarchie, Arbeitsleistung </a:t>
            </a:r>
            <a:r>
              <a:rPr lang="de-DE" dirty="0"/>
              <a:t>etc. </a:t>
            </a:r>
            <a:endParaRPr lang="de-DE" dirty="0" smtClean="0"/>
          </a:p>
          <a:p>
            <a:pPr>
              <a:spcAft>
                <a:spcPts val="1200"/>
              </a:spcAft>
            </a:pPr>
            <a:r>
              <a:rPr lang="de-DE" dirty="0" smtClean="0">
                <a:latin typeface="Wuerth Bold" pitchFamily="34" charset="0"/>
              </a:rPr>
              <a:t>Diskrepanz</a:t>
            </a:r>
            <a:r>
              <a:rPr lang="de-DE" dirty="0" smtClean="0"/>
              <a:t> zwischen expliziter Aussage der Führungskraft über die Wertschätzung der Mitarbeiter und der impliziten Haltung möglich</a:t>
            </a:r>
          </a:p>
          <a:p>
            <a:pPr>
              <a:spcAft>
                <a:spcPts val="1200"/>
              </a:spcAft>
            </a:pPr>
            <a:r>
              <a:rPr lang="de-DE" dirty="0" smtClean="0"/>
              <a:t>Große Diskrepanzen dienen als Einladung zur </a:t>
            </a:r>
            <a:r>
              <a:rPr lang="de-DE" dirty="0" smtClean="0">
                <a:latin typeface="Wuerth Bold" pitchFamily="34" charset="0"/>
              </a:rPr>
              <a:t>Selbstreflexion</a:t>
            </a:r>
          </a:p>
          <a:p>
            <a:endParaRPr lang="de-DE" dirty="0"/>
          </a:p>
          <a:p>
            <a:pPr marL="0" indent="0">
              <a:buNone/>
            </a:pPr>
            <a:endParaRPr lang="de-DE" dirty="0" smtClean="0"/>
          </a:p>
        </p:txBody>
      </p:sp>
      <p:sp>
        <p:nvSpPr>
          <p:cNvPr id="4" name="Foliennummernplatzhalter 3"/>
          <p:cNvSpPr>
            <a:spLocks noGrp="1"/>
          </p:cNvSpPr>
          <p:nvPr>
            <p:ph type="sldNum" sz="quarter" idx="11"/>
          </p:nvPr>
        </p:nvSpPr>
        <p:spPr/>
        <p:txBody>
          <a:bodyPr/>
          <a:lstStyle/>
          <a:p>
            <a:fld id="{124AE5E8-A3E4-406F-AEB8-C6AF55328E95}" type="slidenum">
              <a:rPr lang="de-DE" smtClean="0"/>
              <a:pPr/>
              <a:t>21</a:t>
            </a:fld>
            <a:endParaRPr lang="de-DE"/>
          </a:p>
        </p:txBody>
      </p:sp>
      <p:pic>
        <p:nvPicPr>
          <p:cNvPr id="5122" name="Picture 2" descr="P:\RESSORT PERSONAL\Präsentationen_Bausteine\BILDER\Menschen\Vater und Sohn beim Angel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155789"/>
            <a:ext cx="2339752" cy="1154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424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a:t>
            </a:r>
            <a:r>
              <a:rPr lang="de-DE" dirty="0">
                <a:solidFill>
                  <a:srgbClr val="CC0000"/>
                </a:solidFill>
              </a:rPr>
              <a:t>Wertsch</a:t>
            </a:r>
            <a:r>
              <a:rPr lang="de-DE" dirty="0">
                <a:solidFill>
                  <a:srgbClr val="CC0000"/>
                </a:solidFill>
                <a:latin typeface="Wuerth Extra Bold Cond" pitchFamily="34" charset="0"/>
              </a:rPr>
              <a:t>ÄTZUNG </a:t>
            </a:r>
            <a:r>
              <a:rPr lang="de-DE" dirty="0" smtClean="0">
                <a:latin typeface="Wuerth Extra Bold Cond" pitchFamily="34" charset="0"/>
              </a:rPr>
              <a:t>- BEISPIEL</a:t>
            </a:r>
            <a:endParaRPr lang="de-DE" dirty="0"/>
          </a:p>
        </p:txBody>
      </p:sp>
      <p:sp>
        <p:nvSpPr>
          <p:cNvPr id="3" name="Inhaltsplatzhalter 2"/>
          <p:cNvSpPr>
            <a:spLocks noGrp="1"/>
          </p:cNvSpPr>
          <p:nvPr>
            <p:ph idx="1"/>
          </p:nvPr>
        </p:nvSpPr>
        <p:spPr/>
        <p:txBody>
          <a:bodyPr/>
          <a:lstStyle/>
          <a:p>
            <a:pPr>
              <a:spcAft>
                <a:spcPts val="1200"/>
              </a:spcAft>
            </a:pPr>
            <a:r>
              <a:rPr lang="de-DE" dirty="0"/>
              <a:t>Bringe ich den Sichtweisen meines Mitarbeiters Wertschätzung entgegen? </a:t>
            </a:r>
            <a:endParaRPr lang="de-DE" dirty="0" smtClean="0"/>
          </a:p>
          <a:p>
            <a:pPr>
              <a:spcAft>
                <a:spcPts val="1200"/>
              </a:spcAft>
            </a:pPr>
            <a:r>
              <a:rPr lang="de-DE" dirty="0" smtClean="0"/>
              <a:t>Nehme ich mir Zeit für meinen Kollegen?</a:t>
            </a:r>
          </a:p>
          <a:p>
            <a:pPr>
              <a:spcAft>
                <a:spcPts val="1200"/>
              </a:spcAft>
            </a:pPr>
            <a:r>
              <a:rPr lang="de-DE" dirty="0" smtClean="0"/>
              <a:t>Bereite ich seinen Arbeitsplatz für seinen ersten Arbeitstag vor?</a:t>
            </a:r>
          </a:p>
          <a:p>
            <a:endParaRPr lang="de-DE" dirty="0"/>
          </a:p>
          <a:p>
            <a:endParaRPr lang="de-DE" dirty="0" smtClean="0"/>
          </a:p>
          <a:p>
            <a:endParaRPr lang="de-DE" dirty="0"/>
          </a:p>
          <a:p>
            <a:pPr marL="0" indent="0">
              <a:buNone/>
            </a:pPr>
            <a:endParaRPr lang="de-DE" dirty="0"/>
          </a:p>
          <a:p>
            <a:endParaRPr lang="de-DE" dirty="0" smtClean="0"/>
          </a:p>
          <a:p>
            <a:pPr marL="0" indent="0">
              <a:buNone/>
            </a:pPr>
            <a:endParaRPr lang="de-DE" dirty="0"/>
          </a:p>
          <a:p>
            <a:pPr>
              <a:buFont typeface="Wingdings" panose="05000000000000000000" pitchFamily="2" charset="2"/>
              <a:buChar char="à"/>
            </a:pPr>
            <a:r>
              <a:rPr lang="de-DE" dirty="0" smtClean="0">
                <a:sym typeface="Wingdings" panose="05000000000000000000" pitchFamily="2" charset="2"/>
              </a:rPr>
              <a:t>Wie kann Wertschätzung in der täglichen </a:t>
            </a:r>
            <a:br>
              <a:rPr lang="de-DE" dirty="0" smtClean="0">
                <a:sym typeface="Wingdings" panose="05000000000000000000" pitchFamily="2" charset="2"/>
              </a:rPr>
            </a:br>
            <a:r>
              <a:rPr lang="de-DE" dirty="0" smtClean="0">
                <a:sym typeface="Wingdings" panose="05000000000000000000" pitchFamily="2" charset="2"/>
              </a:rPr>
              <a:t>Führungsarbeit aussehen?</a:t>
            </a:r>
            <a:endParaRPr lang="de-DE" dirty="0"/>
          </a:p>
          <a:p>
            <a:endParaRPr lang="de-DE" dirty="0" smtClean="0"/>
          </a:p>
          <a:p>
            <a:endParaRPr lang="de-DE" dirty="0"/>
          </a:p>
          <a:p>
            <a:pPr marL="0" indent="0">
              <a:buNone/>
            </a:pPr>
            <a:endParaRPr lang="de-DE" dirty="0" smtClean="0"/>
          </a:p>
          <a:p>
            <a:endParaRPr lang="de-DE" dirty="0"/>
          </a:p>
        </p:txBody>
      </p:sp>
      <p:sp>
        <p:nvSpPr>
          <p:cNvPr id="4" name="Foliennummernplatzhalter 3"/>
          <p:cNvSpPr>
            <a:spLocks noGrp="1"/>
          </p:cNvSpPr>
          <p:nvPr>
            <p:ph type="sldNum" sz="quarter" idx="11"/>
          </p:nvPr>
        </p:nvSpPr>
        <p:spPr/>
        <p:txBody>
          <a:bodyPr/>
          <a:lstStyle/>
          <a:p>
            <a:fld id="{124AE5E8-A3E4-406F-AEB8-C6AF55328E95}" type="slidenum">
              <a:rPr lang="de-DE" smtClean="0"/>
              <a:pPr/>
              <a:t>22</a:t>
            </a:fld>
            <a:endParaRPr lang="de-DE"/>
          </a:p>
        </p:txBody>
      </p:sp>
      <p:pic>
        <p:nvPicPr>
          <p:cNvPr id="5" name="Picture 2" descr="P:\RESSORT PERSONAL\Präsentationen_Bausteine\BILDER\Menschen\Vater und Sohn beim Angel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388056"/>
            <a:ext cx="3455832" cy="1705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65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1052736"/>
            <a:ext cx="4571347" cy="5400600"/>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683" y="1652339"/>
            <a:ext cx="4664317" cy="3288829"/>
          </a:xfrm>
          <a:prstGeom prst="rect">
            <a:avLst/>
          </a:prstGeom>
        </p:spPr>
      </p:pic>
      <p:sp>
        <p:nvSpPr>
          <p:cNvPr id="4" name="Titel 1"/>
          <p:cNvSpPr txBox="1">
            <a:spLocks/>
          </p:cNvSpPr>
          <p:nvPr/>
        </p:nvSpPr>
        <p:spPr>
          <a:xfrm>
            <a:off x="520700" y="250825"/>
            <a:ext cx="5703888" cy="1108075"/>
          </a:xfrm>
          <a:prstGeom prst="rect">
            <a:avLst/>
          </a:prstGeom>
        </p:spPr>
        <p:txBody>
          <a:bodyPr/>
          <a:lstStyle>
            <a:lvl1pPr algn="l" rtl="0" eaLnBrk="0" fontAlgn="base" hangingPunct="0">
              <a:lnSpc>
                <a:spcPts val="2600"/>
              </a:lnSpc>
              <a:spcBef>
                <a:spcPct val="0"/>
              </a:spcBef>
              <a:spcAft>
                <a:spcPct val="0"/>
              </a:spcAft>
              <a:defRPr sz="2500">
                <a:solidFill>
                  <a:schemeClr val="tx1"/>
                </a:solidFill>
                <a:latin typeface="+mj-lt"/>
                <a:ea typeface="+mj-ea"/>
                <a:cs typeface="+mj-cs"/>
              </a:defRPr>
            </a:lvl1pPr>
            <a:lvl2pPr algn="l" rtl="0" eaLnBrk="0" fontAlgn="base" hangingPunct="0">
              <a:lnSpc>
                <a:spcPts val="2600"/>
              </a:lnSpc>
              <a:spcBef>
                <a:spcPct val="0"/>
              </a:spcBef>
              <a:spcAft>
                <a:spcPct val="0"/>
              </a:spcAft>
              <a:defRPr sz="2500">
                <a:solidFill>
                  <a:schemeClr val="tx1"/>
                </a:solidFill>
                <a:latin typeface="Wuerth Extra Bold Cond" pitchFamily="2" charset="0"/>
              </a:defRPr>
            </a:lvl2pPr>
            <a:lvl3pPr algn="l" rtl="0" eaLnBrk="0" fontAlgn="base" hangingPunct="0">
              <a:lnSpc>
                <a:spcPts val="2600"/>
              </a:lnSpc>
              <a:spcBef>
                <a:spcPct val="0"/>
              </a:spcBef>
              <a:spcAft>
                <a:spcPct val="0"/>
              </a:spcAft>
              <a:defRPr sz="2500">
                <a:solidFill>
                  <a:schemeClr val="tx1"/>
                </a:solidFill>
                <a:latin typeface="Wuerth Extra Bold Cond" pitchFamily="2" charset="0"/>
              </a:defRPr>
            </a:lvl3pPr>
            <a:lvl4pPr algn="l" rtl="0" eaLnBrk="0" fontAlgn="base" hangingPunct="0">
              <a:lnSpc>
                <a:spcPts val="2600"/>
              </a:lnSpc>
              <a:spcBef>
                <a:spcPct val="0"/>
              </a:spcBef>
              <a:spcAft>
                <a:spcPct val="0"/>
              </a:spcAft>
              <a:defRPr sz="2500">
                <a:solidFill>
                  <a:schemeClr val="tx1"/>
                </a:solidFill>
                <a:latin typeface="Wuerth Extra Bold Cond" pitchFamily="2" charset="0"/>
              </a:defRPr>
            </a:lvl4pPr>
            <a:lvl5pPr algn="l" rtl="0" eaLnBrk="0" fontAlgn="base" hangingPunct="0">
              <a:lnSpc>
                <a:spcPts val="2600"/>
              </a:lnSpc>
              <a:spcBef>
                <a:spcPct val="0"/>
              </a:spcBef>
              <a:spcAft>
                <a:spcPct val="0"/>
              </a:spcAft>
              <a:defRPr sz="2500">
                <a:solidFill>
                  <a:schemeClr val="tx1"/>
                </a:solidFill>
                <a:latin typeface="Wuerth Extra Bold Cond" pitchFamily="2" charset="0"/>
              </a:defRPr>
            </a:lvl5pPr>
            <a:lvl6pPr marL="457200" algn="l" rtl="0" fontAlgn="base">
              <a:lnSpc>
                <a:spcPts val="2600"/>
              </a:lnSpc>
              <a:spcBef>
                <a:spcPct val="0"/>
              </a:spcBef>
              <a:spcAft>
                <a:spcPct val="0"/>
              </a:spcAft>
              <a:defRPr sz="2500">
                <a:solidFill>
                  <a:schemeClr val="tx1"/>
                </a:solidFill>
                <a:latin typeface="Wuerth Extra Bold Cond" pitchFamily="2" charset="0"/>
              </a:defRPr>
            </a:lvl6pPr>
            <a:lvl7pPr marL="914400" algn="l" rtl="0" fontAlgn="base">
              <a:lnSpc>
                <a:spcPts val="2600"/>
              </a:lnSpc>
              <a:spcBef>
                <a:spcPct val="0"/>
              </a:spcBef>
              <a:spcAft>
                <a:spcPct val="0"/>
              </a:spcAft>
              <a:defRPr sz="2500">
                <a:solidFill>
                  <a:schemeClr val="tx1"/>
                </a:solidFill>
                <a:latin typeface="Wuerth Extra Bold Cond" pitchFamily="2" charset="0"/>
              </a:defRPr>
            </a:lvl7pPr>
            <a:lvl8pPr marL="1371600" algn="l" rtl="0" fontAlgn="base">
              <a:lnSpc>
                <a:spcPts val="2600"/>
              </a:lnSpc>
              <a:spcBef>
                <a:spcPct val="0"/>
              </a:spcBef>
              <a:spcAft>
                <a:spcPct val="0"/>
              </a:spcAft>
              <a:defRPr sz="2500">
                <a:solidFill>
                  <a:schemeClr val="tx1"/>
                </a:solidFill>
                <a:latin typeface="Wuerth Extra Bold Cond" pitchFamily="2" charset="0"/>
              </a:defRPr>
            </a:lvl8pPr>
            <a:lvl9pPr marL="1828800" algn="l" rtl="0" fontAlgn="base">
              <a:lnSpc>
                <a:spcPts val="2600"/>
              </a:lnSpc>
              <a:spcBef>
                <a:spcPct val="0"/>
              </a:spcBef>
              <a:spcAft>
                <a:spcPct val="0"/>
              </a:spcAft>
              <a:defRPr sz="2500">
                <a:solidFill>
                  <a:schemeClr val="tx1"/>
                </a:solidFill>
                <a:latin typeface="Wuerth Extra Bold Cond" pitchFamily="2" charset="0"/>
              </a:defRPr>
            </a:lvl9pPr>
          </a:lstStyle>
          <a:p>
            <a:endParaRPr lang="de-DE" kern="0" dirty="0" smtClean="0"/>
          </a:p>
          <a:p>
            <a:r>
              <a:rPr lang="de-DE" kern="0" dirty="0" smtClean="0"/>
              <a:t>DIE ERWARTUNGSWAAGE</a:t>
            </a:r>
            <a:endParaRPr lang="de-DE" kern="0" dirty="0"/>
          </a:p>
        </p:txBody>
      </p:sp>
      <p:sp>
        <p:nvSpPr>
          <p:cNvPr id="5" name="Rechteck 4"/>
          <p:cNvSpPr/>
          <p:nvPr/>
        </p:nvSpPr>
        <p:spPr>
          <a:xfrm>
            <a:off x="4211960" y="4941168"/>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4139952" y="1628800"/>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03155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20699" y="250825"/>
            <a:ext cx="6780399" cy="1108075"/>
          </a:xfrm>
        </p:spPr>
        <p:txBody>
          <a:bodyPr/>
          <a:lstStyle/>
          <a:p>
            <a:r>
              <a:rPr lang="de-DE" dirty="0" smtClean="0"/>
              <a:t>WIE </a:t>
            </a:r>
            <a:r>
              <a:rPr lang="de-DE" dirty="0" smtClean="0"/>
              <a:t>NOCH UMSETZEN (EIN AUSZUG)?</a:t>
            </a:r>
            <a:endParaRPr lang="de-DE" dirty="0"/>
          </a:p>
        </p:txBody>
      </p:sp>
      <p:sp>
        <p:nvSpPr>
          <p:cNvPr id="5" name="Inhaltsplatzhalter 4"/>
          <p:cNvSpPr>
            <a:spLocks noGrp="1"/>
          </p:cNvSpPr>
          <p:nvPr>
            <p:ph idx="1"/>
          </p:nvPr>
        </p:nvSpPr>
        <p:spPr/>
        <p:txBody>
          <a:bodyPr/>
          <a:lstStyle/>
          <a:p>
            <a:pPr marL="0" indent="0">
              <a:spcAft>
                <a:spcPts val="600"/>
              </a:spcAft>
              <a:buNone/>
            </a:pPr>
            <a:r>
              <a:rPr lang="de-DE" dirty="0" smtClean="0">
                <a:solidFill>
                  <a:srgbClr val="C00000"/>
                </a:solidFill>
                <a:latin typeface="Wuerth Bold" pitchFamily="34" charset="0"/>
              </a:rPr>
              <a:t>Menschenbilder: Welches Bild habe ich von meinen Kolleginnen und Kollegen?</a:t>
            </a:r>
          </a:p>
          <a:p>
            <a:pPr lvl="1">
              <a:spcAft>
                <a:spcPts val="600"/>
              </a:spcAft>
            </a:pPr>
            <a:r>
              <a:rPr lang="de-DE" dirty="0" smtClean="0"/>
              <a:t>Mit welcher Taschenlampe beleuchte ich meine Kolleginnen und Kollegen?</a:t>
            </a:r>
          </a:p>
          <a:p>
            <a:pPr lvl="1">
              <a:spcAft>
                <a:spcPts val="600"/>
              </a:spcAft>
            </a:pPr>
            <a:r>
              <a:rPr lang="de-DE" dirty="0" smtClean="0"/>
              <a:t>In welches Licht taucht meine Taschenlampe meine Kolleginnen und Kollegen?</a:t>
            </a:r>
          </a:p>
          <a:p>
            <a:pPr lvl="1">
              <a:spcAft>
                <a:spcPts val="600"/>
              </a:spcAft>
            </a:pPr>
            <a:r>
              <a:rPr lang="de-DE" dirty="0" smtClean="0"/>
              <a:t>Was zeigt meine Taschenlampe?</a:t>
            </a:r>
          </a:p>
          <a:p>
            <a:pPr lvl="2">
              <a:spcAft>
                <a:spcPts val="600"/>
              </a:spcAft>
            </a:pPr>
            <a:r>
              <a:rPr lang="de-DE" dirty="0" smtClean="0"/>
              <a:t>Karten an Metplanwand mit verschiedenen Sichtweisen (z.B. „Vertrauen ist gut, Kontrolle ist besser“; „Kontrolle ist gut, Vertrauen ist besser“; „viele Menschen denken erst an sich, dann an ihre (Betriebs-)Familie“; „viele Menschen denken erst an ihre (Betriebs-)Familie, dann an sich“)</a:t>
            </a:r>
          </a:p>
        </p:txBody>
      </p:sp>
      <p:pic>
        <p:nvPicPr>
          <p:cNvPr id="7172" name="Picture 4" descr="glühbirne id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352934"/>
            <a:ext cx="1224136" cy="204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98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20699" y="250825"/>
            <a:ext cx="6780399" cy="1108075"/>
          </a:xfrm>
        </p:spPr>
        <p:txBody>
          <a:bodyPr/>
          <a:lstStyle/>
          <a:p>
            <a:r>
              <a:rPr lang="de-DE" dirty="0" smtClean="0"/>
              <a:t>WIE </a:t>
            </a:r>
            <a:r>
              <a:rPr lang="de-DE" dirty="0" smtClean="0"/>
              <a:t>NOCH UMSETZEN (EIN AUSZUG)?</a:t>
            </a:r>
            <a:endParaRPr lang="de-DE" dirty="0"/>
          </a:p>
        </p:txBody>
      </p:sp>
      <p:sp>
        <p:nvSpPr>
          <p:cNvPr id="5" name="Inhaltsplatzhalter 4"/>
          <p:cNvSpPr>
            <a:spLocks noGrp="1"/>
          </p:cNvSpPr>
          <p:nvPr>
            <p:ph idx="1"/>
          </p:nvPr>
        </p:nvSpPr>
        <p:spPr/>
        <p:txBody>
          <a:bodyPr/>
          <a:lstStyle/>
          <a:p>
            <a:pPr marL="0" indent="0">
              <a:spcAft>
                <a:spcPts val="600"/>
              </a:spcAft>
              <a:buNone/>
            </a:pPr>
            <a:r>
              <a:rPr lang="de-DE" dirty="0" smtClean="0">
                <a:solidFill>
                  <a:srgbClr val="C00000"/>
                </a:solidFill>
                <a:latin typeface="Wuerth Bold" pitchFamily="34" charset="0"/>
              </a:rPr>
              <a:t>Menschenbilder: Welches Bild habe ich von meinen Kolleginnen und Kollegen?</a:t>
            </a:r>
          </a:p>
          <a:p>
            <a:pPr lvl="2">
              <a:spcAft>
                <a:spcPts val="600"/>
              </a:spcAft>
            </a:pPr>
            <a:r>
              <a:rPr lang="de-DE" dirty="0" smtClean="0"/>
              <a:t>Karten dürfen ergänzt werden</a:t>
            </a:r>
          </a:p>
          <a:p>
            <a:pPr lvl="2">
              <a:spcAft>
                <a:spcPts val="600"/>
              </a:spcAft>
            </a:pPr>
            <a:r>
              <a:rPr lang="de-DE" dirty="0" smtClean="0"/>
              <a:t>Jeder notiert sich eine Aussage, die „mir aus der Seele spricht“ und eine Karte „die nicht passt, die irritiert“</a:t>
            </a:r>
          </a:p>
          <a:p>
            <a:pPr lvl="2">
              <a:spcAft>
                <a:spcPts val="600"/>
              </a:spcAft>
            </a:pPr>
            <a:r>
              <a:rPr lang="de-DE" dirty="0" smtClean="0"/>
              <a:t>Was spricht mich bei diesen Karten an? (Plenum)</a:t>
            </a:r>
          </a:p>
          <a:p>
            <a:pPr lvl="2">
              <a:spcAft>
                <a:spcPts val="600"/>
              </a:spcAft>
            </a:pPr>
            <a:r>
              <a:rPr lang="de-DE" dirty="0" smtClean="0"/>
              <a:t>Was haben die beiden Aussagen mit meiner Führungsarbeit zu tun? (Plenum)</a:t>
            </a:r>
          </a:p>
          <a:p>
            <a:pPr lvl="2">
              <a:spcAft>
                <a:spcPts val="600"/>
              </a:spcAft>
            </a:pPr>
            <a:r>
              <a:rPr lang="de-DE" dirty="0" smtClean="0"/>
              <a:t>Wie ist meine Taschenlampe gebaut? (Kleingruppe)</a:t>
            </a:r>
          </a:p>
          <a:p>
            <a:pPr lvl="2">
              <a:spcAft>
                <a:spcPts val="600"/>
              </a:spcAft>
            </a:pPr>
            <a:r>
              <a:rPr lang="de-DE" dirty="0" smtClean="0"/>
              <a:t>Welche Beispiele fallen mir zur Wirkung meiner Taschenlampe ein? (Kleingruppe)</a:t>
            </a:r>
          </a:p>
          <a:p>
            <a:pPr lvl="2">
              <a:spcAft>
                <a:spcPts val="600"/>
              </a:spcAft>
            </a:pPr>
            <a:r>
              <a:rPr lang="de-DE" dirty="0" smtClean="0"/>
              <a:t>Wie möchte ich meine Taschenlampe gerne einstellen? (Kleingruppe)</a:t>
            </a:r>
          </a:p>
        </p:txBody>
      </p:sp>
      <p:pic>
        <p:nvPicPr>
          <p:cNvPr id="6" name="Picture 4" descr="glühbirne id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352934"/>
            <a:ext cx="1224136" cy="204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05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r>
              <a:rPr lang="de-DE" altLang="de-DE" dirty="0" smtClean="0"/>
              <a:t>ZWISCHEN ROMANTIK UND </a:t>
            </a:r>
            <a:r>
              <a:rPr lang="de-DE" altLang="de-DE" dirty="0" smtClean="0">
                <a:latin typeface="Wuerth Extra Bold Cond" panose="020B0806020204020204" pitchFamily="34" charset="0"/>
              </a:rPr>
              <a:t>REALITÄT</a:t>
            </a:r>
          </a:p>
        </p:txBody>
      </p:sp>
      <p:sp>
        <p:nvSpPr>
          <p:cNvPr id="3" name="Inhaltsplatzhalter 2"/>
          <p:cNvSpPr>
            <a:spLocks noGrp="1"/>
          </p:cNvSpPr>
          <p:nvPr>
            <p:ph idx="1"/>
          </p:nvPr>
        </p:nvSpPr>
        <p:spPr>
          <a:xfrm>
            <a:off x="520700" y="1719263"/>
            <a:ext cx="8515350" cy="4341812"/>
          </a:xfrm>
        </p:spPr>
        <p:txBody>
          <a:bodyPr/>
          <a:lstStyle/>
          <a:p>
            <a:pPr>
              <a:spcAft>
                <a:spcPts val="1200"/>
              </a:spcAft>
              <a:defRPr/>
            </a:pPr>
            <a:r>
              <a:rPr lang="de-DE" dirty="0" smtClean="0"/>
              <a:t>Wie intensiv bilden wir unsere Führungskräfte aus?</a:t>
            </a:r>
          </a:p>
          <a:p>
            <a:pPr>
              <a:spcAft>
                <a:spcPts val="1200"/>
              </a:spcAft>
              <a:defRPr/>
            </a:pPr>
            <a:r>
              <a:rPr lang="de-DE" dirty="0" smtClean="0"/>
              <a:t>Wie erkennen wir „subtile“ Formen von Misstrauen und fehlender Wertschätzung?</a:t>
            </a:r>
          </a:p>
          <a:p>
            <a:pPr>
              <a:spcAft>
                <a:spcPts val="1200"/>
              </a:spcAft>
              <a:defRPr/>
            </a:pPr>
            <a:r>
              <a:rPr lang="de-DE" dirty="0" smtClean="0"/>
              <a:t>Wie fördern wir Selbstreflexion und Veränderungsbereitschaft bei Führungskräften?</a:t>
            </a:r>
          </a:p>
          <a:p>
            <a:pPr>
              <a:spcAft>
                <a:spcPts val="1200"/>
              </a:spcAft>
              <a:defRPr/>
            </a:pPr>
            <a:r>
              <a:rPr lang="de-DE" dirty="0" smtClean="0"/>
              <a:t>Wie fürsorglich gehen wir mit unseren Führungskräften um?</a:t>
            </a:r>
          </a:p>
          <a:p>
            <a:pPr>
              <a:spcAft>
                <a:spcPts val="1200"/>
              </a:spcAft>
              <a:defRPr/>
            </a:pPr>
            <a:r>
              <a:rPr lang="de-DE" dirty="0" smtClean="0"/>
              <a:t>Wie fördert unser organisationales System Grundhaltungen, wie Wertschätzung?</a:t>
            </a:r>
          </a:p>
          <a:p>
            <a:pPr marL="0" indent="0">
              <a:buFontTx/>
              <a:buNone/>
              <a:defRPr/>
            </a:pPr>
            <a:endParaRPr lang="de-DE" dirty="0" smtClean="0"/>
          </a:p>
          <a:p>
            <a:pPr marL="0" indent="0">
              <a:buFontTx/>
              <a:buNone/>
              <a:defRPr/>
            </a:pPr>
            <a:endParaRPr lang="de-DE" dirty="0"/>
          </a:p>
        </p:txBody>
      </p:sp>
      <p:sp>
        <p:nvSpPr>
          <p:cNvPr id="56324" name="Datumsplatzhalter 3"/>
          <p:cNvSpPr>
            <a:spLocks noGrp="1"/>
          </p:cNvSpPr>
          <p:nvPr>
            <p:ph type="dt" sz="quarter" idx="10"/>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FF400E34-A65D-4ACC-A767-7AB6EE719E1B}" type="datetime1">
              <a:rPr lang="de-DE" altLang="de-DE" sz="800" smtClean="0">
                <a:solidFill>
                  <a:schemeClr val="bg1"/>
                </a:solidFill>
              </a:rPr>
              <a:pPr/>
              <a:t>04.06.2016</a:t>
            </a:fld>
            <a:endParaRPr lang="de-DE" altLang="de-DE" sz="800" smtClean="0">
              <a:solidFill>
                <a:schemeClr val="bg1"/>
              </a:solidFill>
            </a:endParaRPr>
          </a:p>
        </p:txBody>
      </p:sp>
      <p:sp>
        <p:nvSpPr>
          <p:cNvPr id="56325" name="Foliennummernplatzhalter 4"/>
          <p:cNvSpPr>
            <a:spLocks noGrp="1"/>
          </p:cNvSpPr>
          <p:nvPr>
            <p:ph type="sldNum" sz="quarter" idx="12"/>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2D123197-C8B1-4FDE-87C8-254C316178D0}" type="slidenum">
              <a:rPr lang="de-DE" altLang="de-DE" sz="800" smtClean="0">
                <a:solidFill>
                  <a:schemeClr val="bg1"/>
                </a:solidFill>
              </a:rPr>
              <a:pPr/>
              <a:t>26</a:t>
            </a:fld>
            <a:endParaRPr lang="de-DE" altLang="de-DE" sz="800" smtClean="0">
              <a:solidFill>
                <a:schemeClr val="bg1"/>
              </a:solidFill>
            </a:endParaRPr>
          </a:p>
        </p:txBody>
      </p:sp>
    </p:spTree>
    <p:extLst>
      <p:ext uri="{BB962C8B-B14F-4D97-AF65-F5344CB8AC3E}">
        <p14:creationId xmlns:p14="http://schemas.microsoft.com/office/powerpoint/2010/main" val="3011647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1"/>
          </p:nvPr>
        </p:nvSpPr>
        <p:spPr/>
        <p:txBody>
          <a:bodyPr/>
          <a:lstStyle/>
          <a:p>
            <a:fld id="{124AE5E8-A3E4-406F-AEB8-C6AF55328E95}" type="slidenum">
              <a:rPr lang="de-DE" smtClean="0"/>
              <a:pPr/>
              <a:t>27</a:t>
            </a:fld>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521208"/>
            <a:ext cx="3841270" cy="5539867"/>
          </a:xfrm>
          <a:prstGeom prst="rect">
            <a:avLst/>
          </a:prstGeom>
        </p:spPr>
      </p:pic>
      <p:sp>
        <p:nvSpPr>
          <p:cNvPr id="6" name="Inhaltsplatzhalter 5"/>
          <p:cNvSpPr>
            <a:spLocks noGrp="1"/>
          </p:cNvSpPr>
          <p:nvPr>
            <p:ph idx="1"/>
          </p:nvPr>
        </p:nvSpPr>
        <p:spPr/>
        <p:txBody>
          <a:bodyPr/>
          <a:lstStyle/>
          <a:p>
            <a:endParaRPr lang="de-DE" dirty="0"/>
          </a:p>
        </p:txBody>
      </p:sp>
    </p:spTree>
    <p:extLst>
      <p:ext uri="{BB962C8B-B14F-4D97-AF65-F5344CB8AC3E}">
        <p14:creationId xmlns:p14="http://schemas.microsoft.com/office/powerpoint/2010/main" val="1987031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Wuerth Extra Bold Cond" pitchFamily="34" charset="0"/>
              </a:rPr>
              <a:t>WELCHE FRAGEN HABEN SIE AN </a:t>
            </a:r>
            <a:r>
              <a:rPr lang="de-DE" dirty="0" smtClean="0">
                <a:latin typeface="Wuerth Extra Bold Cond" pitchFamily="34" charset="0"/>
              </a:rPr>
              <a:t>MICH</a:t>
            </a:r>
            <a:r>
              <a:rPr lang="de-DE" dirty="0" smtClean="0">
                <a:latin typeface="Wuerth Extra Bold Cond" pitchFamily="34" charset="0"/>
              </a:rPr>
              <a:t>?</a:t>
            </a:r>
            <a:endParaRPr lang="de-DE" dirty="0">
              <a:latin typeface="Wuerth Extra Bold Cond" pitchFamily="34" charset="0"/>
            </a:endParaRPr>
          </a:p>
        </p:txBody>
      </p:sp>
      <p:sp>
        <p:nvSpPr>
          <p:cNvPr id="4" name="Foliennummernplatzhalter 3"/>
          <p:cNvSpPr>
            <a:spLocks noGrp="1"/>
          </p:cNvSpPr>
          <p:nvPr>
            <p:ph type="sldNum" sz="quarter" idx="11"/>
          </p:nvPr>
        </p:nvSpPr>
        <p:spPr/>
        <p:txBody>
          <a:bodyPr/>
          <a:lstStyle/>
          <a:p>
            <a:fld id="{124AE5E8-A3E4-406F-AEB8-C6AF55328E95}" type="slidenum">
              <a:rPr lang="de-DE" smtClean="0"/>
              <a:pPr/>
              <a:t>28</a:t>
            </a:fld>
            <a:endParaRPr lang="de-DE"/>
          </a:p>
        </p:txBody>
      </p:sp>
      <p:pic>
        <p:nvPicPr>
          <p:cNvPr id="6"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2960" y="1358900"/>
            <a:ext cx="4438880" cy="4662388"/>
          </a:xfrm>
          <a:prstGeom prst="rect">
            <a:avLst/>
          </a:prstGeom>
          <a:ln>
            <a:noFill/>
          </a:ln>
          <a:effectLst>
            <a:softEdge rad="112500"/>
          </a:effectLst>
        </p:spPr>
      </p:pic>
    </p:spTree>
    <p:extLst>
      <p:ext uri="{BB962C8B-B14F-4D97-AF65-F5344CB8AC3E}">
        <p14:creationId xmlns:p14="http://schemas.microsoft.com/office/powerpoint/2010/main" val="1764833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124AE5E8-A3E4-406F-AEB8-C6AF55328E95}" type="slidenum">
              <a:rPr lang="de-DE" smtClean="0"/>
              <a:pPr/>
              <a:t>29</a:t>
            </a:fld>
            <a:endParaRPr lang="de-DE"/>
          </a:p>
        </p:txBody>
      </p:sp>
      <p:sp>
        <p:nvSpPr>
          <p:cNvPr id="6" name="Rechteck 5"/>
          <p:cNvSpPr/>
          <p:nvPr/>
        </p:nvSpPr>
        <p:spPr>
          <a:xfrm>
            <a:off x="800076" y="2708920"/>
            <a:ext cx="7543860" cy="17543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de-DE" sz="5400" b="1" spc="150" dirty="0" smtClean="0">
                <a:ln w="11430"/>
                <a:solidFill>
                  <a:srgbClr val="CC0000"/>
                </a:solidFill>
                <a:effectLst>
                  <a:outerShdw blurRad="25400" algn="tl" rotWithShape="0">
                    <a:srgbClr val="000000">
                      <a:alpha val="43000"/>
                    </a:srgbClr>
                  </a:outerShdw>
                </a:effectLst>
                <a:latin typeface="Wuerth Extra Bold Cond" pitchFamily="34" charset="0"/>
              </a:rPr>
              <a:t>Vielen Dank </a:t>
            </a:r>
          </a:p>
          <a:p>
            <a:pPr algn="ctr"/>
            <a:r>
              <a:rPr lang="de-DE" sz="5400" b="1" spc="150" dirty="0" smtClean="0">
                <a:ln w="11430"/>
                <a:solidFill>
                  <a:srgbClr val="CC0000"/>
                </a:solidFill>
                <a:effectLst>
                  <a:outerShdw blurRad="25400" algn="tl" rotWithShape="0">
                    <a:srgbClr val="000000">
                      <a:alpha val="43000"/>
                    </a:srgbClr>
                  </a:outerShdw>
                </a:effectLst>
                <a:latin typeface="Wuerth Extra Bold Cond" pitchFamily="34" charset="0"/>
              </a:rPr>
              <a:t>für Ihre Aufmerksamkeit</a:t>
            </a:r>
            <a:endParaRPr lang="de-DE" sz="5400" b="1" spc="150" dirty="0">
              <a:ln w="11430"/>
              <a:solidFill>
                <a:srgbClr val="CC0000"/>
              </a:solidFill>
              <a:effectLst>
                <a:outerShdw blurRad="25400" algn="tl" rotWithShape="0">
                  <a:srgbClr val="000000">
                    <a:alpha val="43000"/>
                  </a:srgbClr>
                </a:outerShdw>
              </a:effectLst>
              <a:latin typeface="Wuerth Extra Bold Cond" pitchFamily="34" charset="0"/>
            </a:endParaRPr>
          </a:p>
        </p:txBody>
      </p:sp>
    </p:spTree>
    <p:extLst>
      <p:ext uri="{BB962C8B-B14F-4D97-AF65-F5344CB8AC3E}">
        <p14:creationId xmlns:p14="http://schemas.microsoft.com/office/powerpoint/2010/main" val="3758432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Wuerth Extra Bold Cond" panose="020B0806020204020204" pitchFamily="34" charset="0"/>
              </a:rPr>
              <a:t>WIE VIEL PSYCHOLOGIE BRAUCHT GUTE FÜHRUNG?</a:t>
            </a:r>
            <a:endParaRPr lang="de-DE" dirty="0">
              <a:latin typeface="Wuerth Extra Bold Cond" panose="020B0806020204020204" pitchFamily="34" charset="0"/>
            </a:endParaRPr>
          </a:p>
        </p:txBody>
      </p:sp>
      <p:sp>
        <p:nvSpPr>
          <p:cNvPr id="3" name="Inhaltsplatzhalter 2"/>
          <p:cNvSpPr>
            <a:spLocks noGrp="1"/>
          </p:cNvSpPr>
          <p:nvPr>
            <p:ph idx="1"/>
          </p:nvPr>
        </p:nvSpPr>
        <p:spPr/>
        <p:txBody>
          <a:bodyPr/>
          <a:lstStyle/>
          <a:p>
            <a:pPr lvl="0">
              <a:spcAft>
                <a:spcPts val="1200"/>
              </a:spcAft>
            </a:pPr>
            <a:r>
              <a:rPr lang="de-DE" dirty="0" smtClean="0"/>
              <a:t>Wie </a:t>
            </a:r>
            <a:r>
              <a:rPr lang="de-DE" dirty="0"/>
              <a:t>kann ich einen Mitarbeiter unterstützen, der ein hohes Maß an </a:t>
            </a:r>
            <a:r>
              <a:rPr lang="de-DE" dirty="0">
                <a:latin typeface="Wuerth Bold" panose="020B0802020204020204" pitchFamily="34" charset="0"/>
              </a:rPr>
              <a:t>Arbeitsauslastung</a:t>
            </a:r>
            <a:r>
              <a:rPr lang="de-DE" dirty="0"/>
              <a:t> erlebt? </a:t>
            </a:r>
          </a:p>
          <a:p>
            <a:pPr lvl="0">
              <a:spcAft>
                <a:spcPts val="1200"/>
              </a:spcAft>
            </a:pPr>
            <a:r>
              <a:rPr lang="de-DE" dirty="0"/>
              <a:t>Wie fördere ich die </a:t>
            </a:r>
            <a:r>
              <a:rPr lang="de-DE" dirty="0">
                <a:latin typeface="Wuerth Bold" panose="020B0802020204020204" pitchFamily="34" charset="0"/>
              </a:rPr>
              <a:t>Entwicklung</a:t>
            </a:r>
            <a:r>
              <a:rPr lang="de-DE" dirty="0"/>
              <a:t> meiner Mitarbeiter? </a:t>
            </a:r>
          </a:p>
          <a:p>
            <a:pPr lvl="0">
              <a:spcAft>
                <a:spcPts val="1200"/>
              </a:spcAft>
            </a:pPr>
            <a:r>
              <a:rPr lang="de-DE" dirty="0"/>
              <a:t>Wie gehen wir im Team mit </a:t>
            </a:r>
            <a:r>
              <a:rPr lang="de-DE" dirty="0">
                <a:latin typeface="Wuerth Bold" panose="020B0802020204020204" pitchFamily="34" charset="0"/>
              </a:rPr>
              <a:t>Fehlern</a:t>
            </a:r>
            <a:r>
              <a:rPr lang="de-DE" dirty="0"/>
              <a:t> um?</a:t>
            </a:r>
          </a:p>
          <a:p>
            <a:pPr lvl="0">
              <a:spcAft>
                <a:spcPts val="1200"/>
              </a:spcAft>
            </a:pPr>
            <a:r>
              <a:rPr lang="de-DE" dirty="0"/>
              <a:t>Wie führe ich </a:t>
            </a:r>
            <a:r>
              <a:rPr lang="de-DE" dirty="0">
                <a:latin typeface="Wuerth Bold" panose="020B0802020204020204" pitchFamily="34" charset="0"/>
              </a:rPr>
              <a:t>Mitarbeitergespräche</a:t>
            </a:r>
            <a:r>
              <a:rPr lang="de-DE" dirty="0"/>
              <a:t> zu kritischen, konfliktbehafteten Themen? </a:t>
            </a:r>
          </a:p>
          <a:p>
            <a:pPr>
              <a:spcAft>
                <a:spcPts val="1200"/>
              </a:spcAft>
            </a:pPr>
            <a:r>
              <a:rPr lang="de-DE" dirty="0"/>
              <a:t> </a:t>
            </a:r>
            <a:r>
              <a:rPr lang="de-DE" dirty="0" smtClean="0"/>
              <a:t>…</a:t>
            </a:r>
            <a:endParaRPr lang="de-DE" dirty="0"/>
          </a:p>
          <a:p>
            <a:endParaRPr lang="de-DE" dirty="0"/>
          </a:p>
        </p:txBody>
      </p:sp>
      <p:sp>
        <p:nvSpPr>
          <p:cNvPr id="4" name="Foliennummernplatzhalter 3"/>
          <p:cNvSpPr>
            <a:spLocks noGrp="1"/>
          </p:cNvSpPr>
          <p:nvPr>
            <p:ph type="sldNum" sz="quarter" idx="11"/>
          </p:nvPr>
        </p:nvSpPr>
        <p:spPr/>
        <p:txBody>
          <a:bodyPr/>
          <a:lstStyle/>
          <a:p>
            <a:fld id="{124AE5E8-A3E4-406F-AEB8-C6AF55328E95}" type="slidenum">
              <a:rPr lang="de-DE" smtClean="0"/>
              <a:pPr/>
              <a:t>3</a:t>
            </a:fld>
            <a:endParaRPr lang="de-DE"/>
          </a:p>
        </p:txBody>
      </p:sp>
    </p:spTree>
    <p:extLst>
      <p:ext uri="{BB962C8B-B14F-4D97-AF65-F5344CB8AC3E}">
        <p14:creationId xmlns:p14="http://schemas.microsoft.com/office/powerpoint/2010/main" val="190588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umsplatzhalter 3"/>
          <p:cNvSpPr>
            <a:spLocks noGrp="1"/>
          </p:cNvSpPr>
          <p:nvPr>
            <p:ph type="dt" sz="quarter" idx="10"/>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F6BCDD40-275A-42CE-AEA8-42CF346B8338}" type="datetime1">
              <a:rPr lang="de-DE" altLang="de-DE" sz="800" smtClean="0">
                <a:solidFill>
                  <a:schemeClr val="bg1"/>
                </a:solidFill>
              </a:rPr>
              <a:pPr/>
              <a:t>04.06.2016</a:t>
            </a:fld>
            <a:endParaRPr lang="de-DE" altLang="de-DE" sz="800" smtClean="0">
              <a:solidFill>
                <a:schemeClr val="bg1"/>
              </a:solidFill>
            </a:endParaRPr>
          </a:p>
        </p:txBody>
      </p:sp>
      <p:sp>
        <p:nvSpPr>
          <p:cNvPr id="17411" name="Foliennummernplatzhalter 4"/>
          <p:cNvSpPr>
            <a:spLocks noGrp="1"/>
          </p:cNvSpPr>
          <p:nvPr>
            <p:ph type="sldNum" sz="quarter" idx="12"/>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6BFFBE91-D77A-4AE7-8FDD-8ECD4991D73B}" type="slidenum">
              <a:rPr lang="de-DE" altLang="de-DE" sz="800" smtClean="0">
                <a:solidFill>
                  <a:schemeClr val="bg1"/>
                </a:solidFill>
              </a:rPr>
              <a:pPr/>
              <a:t>4</a:t>
            </a:fld>
            <a:endParaRPr lang="de-DE" altLang="de-DE" sz="800" smtClean="0">
              <a:solidFill>
                <a:schemeClr val="bg1"/>
              </a:solidFill>
            </a:endParaRPr>
          </a:p>
        </p:txBody>
      </p:sp>
      <p:pic>
        <p:nvPicPr>
          <p:cNvPr id="7" name="Grafik 6"/>
          <p:cNvPicPr>
            <a:picLocks noChangeAspect="1"/>
          </p:cNvPicPr>
          <p:nvPr/>
        </p:nvPicPr>
        <p:blipFill>
          <a:blip r:embed="rId3"/>
          <a:stretch>
            <a:fillRect/>
          </a:stretch>
        </p:blipFill>
        <p:spPr>
          <a:xfrm>
            <a:off x="422275" y="554038"/>
            <a:ext cx="6276975" cy="1163637"/>
          </a:xfrm>
          <a:prstGeom prst="rect">
            <a:avLst/>
          </a:prstGeom>
          <a:ln>
            <a:noFill/>
          </a:ln>
          <a:effectLst>
            <a:outerShdw blurRad="292100" dist="139700" dir="2700000" algn="tl" rotWithShape="0">
              <a:srgbClr val="333333">
                <a:alpha val="65000"/>
              </a:srgbClr>
            </a:outerShdw>
          </a:effectLst>
        </p:spPr>
      </p:pic>
      <p:pic>
        <p:nvPicPr>
          <p:cNvPr id="8" name="Grafik 7"/>
          <p:cNvPicPr>
            <a:picLocks noChangeAspect="1"/>
          </p:cNvPicPr>
          <p:nvPr/>
        </p:nvPicPr>
        <p:blipFill>
          <a:blip r:embed="rId4"/>
          <a:stretch>
            <a:fillRect/>
          </a:stretch>
        </p:blipFill>
        <p:spPr>
          <a:xfrm>
            <a:off x="422275" y="1985963"/>
            <a:ext cx="7285038" cy="1344612"/>
          </a:xfrm>
          <a:prstGeom prst="rect">
            <a:avLst/>
          </a:prstGeom>
          <a:ln>
            <a:noFill/>
          </a:ln>
          <a:effectLst>
            <a:outerShdw blurRad="292100" dist="139700" dir="2700000" algn="tl" rotWithShape="0">
              <a:srgbClr val="333333">
                <a:alpha val="65000"/>
              </a:srgbClr>
            </a:outerShdw>
          </a:effectLst>
        </p:spPr>
      </p:pic>
      <p:pic>
        <p:nvPicPr>
          <p:cNvPr id="12" name="Grafik 11"/>
          <p:cNvPicPr>
            <a:picLocks noChangeAspect="1"/>
          </p:cNvPicPr>
          <p:nvPr/>
        </p:nvPicPr>
        <p:blipFill>
          <a:blip r:embed="rId5"/>
          <a:stretch>
            <a:fillRect/>
          </a:stretch>
        </p:blipFill>
        <p:spPr>
          <a:xfrm>
            <a:off x="4173538" y="3789363"/>
            <a:ext cx="4694237" cy="1362075"/>
          </a:xfrm>
          <a:prstGeom prst="rect">
            <a:avLst/>
          </a:prstGeom>
          <a:ln>
            <a:noFill/>
          </a:ln>
          <a:effectLst>
            <a:outerShdw blurRad="292100" dist="139700" dir="2700000" algn="tl" rotWithShape="0">
              <a:srgbClr val="333333">
                <a:alpha val="65000"/>
              </a:srgbClr>
            </a:outerShdw>
          </a:effectLst>
        </p:spPr>
      </p:pic>
      <p:pic>
        <p:nvPicPr>
          <p:cNvPr id="16" name="Grafik 15"/>
          <p:cNvPicPr>
            <a:picLocks noChangeAspect="1"/>
          </p:cNvPicPr>
          <p:nvPr/>
        </p:nvPicPr>
        <p:blipFill rotWithShape="1">
          <a:blip r:embed="rId6"/>
          <a:srcRect t="13153" r="2547"/>
          <a:stretch/>
        </p:blipFill>
        <p:spPr>
          <a:xfrm>
            <a:off x="422275" y="3789363"/>
            <a:ext cx="3600450" cy="2376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7138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umsplatzhalter 3"/>
          <p:cNvSpPr>
            <a:spLocks noGrp="1"/>
          </p:cNvSpPr>
          <p:nvPr>
            <p:ph type="dt" sz="quarter" idx="10"/>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5C79F6BD-BCA9-4A03-9E06-4C051BBC6F74}" type="datetime1">
              <a:rPr lang="de-DE" altLang="de-DE" sz="800" smtClean="0">
                <a:solidFill>
                  <a:schemeClr val="bg1"/>
                </a:solidFill>
              </a:rPr>
              <a:pPr/>
              <a:t>04.06.2016</a:t>
            </a:fld>
            <a:endParaRPr lang="de-DE" altLang="de-DE" sz="800" smtClean="0">
              <a:solidFill>
                <a:schemeClr val="bg1"/>
              </a:solidFill>
            </a:endParaRPr>
          </a:p>
        </p:txBody>
      </p:sp>
      <p:sp>
        <p:nvSpPr>
          <p:cNvPr id="19459" name="Foliennummernplatzhalter 4"/>
          <p:cNvSpPr>
            <a:spLocks noGrp="1"/>
          </p:cNvSpPr>
          <p:nvPr>
            <p:ph type="sldNum" sz="quarter" idx="12"/>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68D11CA5-9230-4530-BE1B-347C68F6CCD1}" type="slidenum">
              <a:rPr lang="de-DE" altLang="de-DE" sz="800" smtClean="0">
                <a:solidFill>
                  <a:schemeClr val="bg1"/>
                </a:solidFill>
              </a:rPr>
              <a:pPr/>
              <a:t>5</a:t>
            </a:fld>
            <a:endParaRPr lang="de-DE" altLang="de-DE" sz="800" smtClean="0">
              <a:solidFill>
                <a:schemeClr val="bg1"/>
              </a:solidFill>
            </a:endParaRPr>
          </a:p>
        </p:txBody>
      </p:sp>
      <p:pic>
        <p:nvPicPr>
          <p:cNvPr id="9" name="Grafik 8"/>
          <p:cNvPicPr>
            <a:picLocks noChangeAspect="1"/>
          </p:cNvPicPr>
          <p:nvPr/>
        </p:nvPicPr>
        <p:blipFill rotWithShape="1">
          <a:blip r:embed="rId3"/>
          <a:srcRect t="6975" r="4339"/>
          <a:stretch/>
        </p:blipFill>
        <p:spPr>
          <a:xfrm>
            <a:off x="323850" y="333375"/>
            <a:ext cx="4073525" cy="1366838"/>
          </a:xfrm>
          <a:prstGeom prst="rect">
            <a:avLst/>
          </a:prstGeom>
          <a:ln>
            <a:noFill/>
          </a:ln>
          <a:effectLst>
            <a:outerShdw blurRad="292100" dist="139700" dir="2700000" algn="tl" rotWithShape="0">
              <a:srgbClr val="333333">
                <a:alpha val="65000"/>
              </a:srgbClr>
            </a:outerShdw>
          </a:effectLst>
        </p:spPr>
      </p:pic>
      <p:pic>
        <p:nvPicPr>
          <p:cNvPr id="10" name="Grafik 9"/>
          <p:cNvPicPr>
            <a:picLocks noChangeAspect="1"/>
          </p:cNvPicPr>
          <p:nvPr/>
        </p:nvPicPr>
        <p:blipFill>
          <a:blip r:embed="rId4"/>
          <a:stretch>
            <a:fillRect/>
          </a:stretch>
        </p:blipFill>
        <p:spPr>
          <a:xfrm>
            <a:off x="347663" y="1947863"/>
            <a:ext cx="4073525" cy="2012950"/>
          </a:xfrm>
          <a:prstGeom prst="rect">
            <a:avLst/>
          </a:prstGeom>
          <a:ln>
            <a:noFill/>
          </a:ln>
          <a:effectLst>
            <a:outerShdw blurRad="292100" dist="139700" dir="2700000" algn="tl" rotWithShape="0">
              <a:srgbClr val="333333">
                <a:alpha val="65000"/>
              </a:srgbClr>
            </a:outerShdw>
          </a:effectLst>
        </p:spPr>
      </p:pic>
      <p:pic>
        <p:nvPicPr>
          <p:cNvPr id="11" name="Grafik 10"/>
          <p:cNvPicPr>
            <a:picLocks noChangeAspect="1"/>
          </p:cNvPicPr>
          <p:nvPr/>
        </p:nvPicPr>
        <p:blipFill>
          <a:blip r:embed="rId5"/>
          <a:stretch>
            <a:fillRect/>
          </a:stretch>
        </p:blipFill>
        <p:spPr>
          <a:xfrm>
            <a:off x="5076825" y="1090613"/>
            <a:ext cx="3527425" cy="1611312"/>
          </a:xfrm>
          <a:prstGeom prst="rect">
            <a:avLst/>
          </a:prstGeom>
          <a:ln>
            <a:noFill/>
          </a:ln>
          <a:effectLst>
            <a:outerShdw blurRad="292100" dist="139700" dir="2700000" algn="tl" rotWithShape="0">
              <a:srgbClr val="333333">
                <a:alpha val="65000"/>
              </a:srgbClr>
            </a:outerShdw>
          </a:effectLst>
        </p:spPr>
      </p:pic>
      <p:pic>
        <p:nvPicPr>
          <p:cNvPr id="13" name="Grafik 12"/>
          <p:cNvPicPr>
            <a:picLocks noChangeAspect="1"/>
          </p:cNvPicPr>
          <p:nvPr/>
        </p:nvPicPr>
        <p:blipFill>
          <a:blip r:embed="rId6"/>
          <a:stretch>
            <a:fillRect/>
          </a:stretch>
        </p:blipFill>
        <p:spPr>
          <a:xfrm>
            <a:off x="323850" y="4221163"/>
            <a:ext cx="5867400" cy="1962150"/>
          </a:xfrm>
          <a:prstGeom prst="rect">
            <a:avLst/>
          </a:prstGeom>
          <a:ln>
            <a:noFill/>
          </a:ln>
          <a:effectLst>
            <a:outerShdw blurRad="292100" dist="139700" dir="2700000" algn="tl" rotWithShape="0">
              <a:srgbClr val="333333">
                <a:alpha val="65000"/>
              </a:srgbClr>
            </a:outerShdw>
          </a:effectLst>
        </p:spPr>
      </p:pic>
      <p:pic>
        <p:nvPicPr>
          <p:cNvPr id="2" name="Grafik 1"/>
          <p:cNvPicPr>
            <a:picLocks noChangeAspect="1"/>
          </p:cNvPicPr>
          <p:nvPr/>
        </p:nvPicPr>
        <p:blipFill>
          <a:blip r:embed="rId7"/>
          <a:stretch>
            <a:fillRect/>
          </a:stretch>
        </p:blipFill>
        <p:spPr>
          <a:xfrm>
            <a:off x="5076825" y="2871788"/>
            <a:ext cx="3527425" cy="2073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3082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altLang="de-DE" dirty="0" smtClean="0">
                <a:latin typeface="Wuerth Extra Bold Cond" panose="020B0806020204020204" pitchFamily="34" charset="0"/>
              </a:rPr>
              <a:t>BEWERTUNG VON FÜHRUNGSKRÄFTEN</a:t>
            </a:r>
          </a:p>
        </p:txBody>
      </p:sp>
      <p:sp>
        <p:nvSpPr>
          <p:cNvPr id="21507" name="Datumsplatzhalter 3"/>
          <p:cNvSpPr>
            <a:spLocks noGrp="1"/>
          </p:cNvSpPr>
          <p:nvPr>
            <p:ph type="dt" sz="quarter" idx="10"/>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DAE30730-FA0B-42B8-B944-1D02B994C8C6}" type="datetime1">
              <a:rPr lang="de-DE" altLang="de-DE" sz="800" smtClean="0">
                <a:solidFill>
                  <a:schemeClr val="bg1"/>
                </a:solidFill>
              </a:rPr>
              <a:pPr/>
              <a:t>04.06.2016</a:t>
            </a:fld>
            <a:endParaRPr lang="de-DE" altLang="de-DE" sz="800" smtClean="0">
              <a:solidFill>
                <a:schemeClr val="bg1"/>
              </a:solidFill>
            </a:endParaRPr>
          </a:p>
        </p:txBody>
      </p:sp>
      <p:sp>
        <p:nvSpPr>
          <p:cNvPr id="21508" name="Foliennummernplatzhalter 4"/>
          <p:cNvSpPr>
            <a:spLocks noGrp="1"/>
          </p:cNvSpPr>
          <p:nvPr>
            <p:ph type="sldNum" sz="quarter" idx="12"/>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37DDD15A-769A-42C3-A20E-1C49FD1C1727}" type="slidenum">
              <a:rPr lang="de-DE" altLang="de-DE" sz="800" smtClean="0">
                <a:solidFill>
                  <a:schemeClr val="bg1"/>
                </a:solidFill>
              </a:rPr>
              <a:pPr/>
              <a:t>6</a:t>
            </a:fld>
            <a:endParaRPr lang="de-DE" altLang="de-DE" sz="800" smtClean="0">
              <a:solidFill>
                <a:schemeClr val="bg1"/>
              </a:solidFill>
            </a:endParaRPr>
          </a:p>
        </p:txBody>
      </p:sp>
      <p:graphicFrame>
        <p:nvGraphicFramePr>
          <p:cNvPr id="6" name="Diagramm 5"/>
          <p:cNvGraphicFramePr>
            <a:graphicFrameLocks/>
          </p:cNvGraphicFramePr>
          <p:nvPr/>
        </p:nvGraphicFramePr>
        <p:xfrm>
          <a:off x="179512" y="1484784"/>
          <a:ext cx="8623176"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p:cNvGraphicFramePr>
            <a:graphicFrameLocks/>
          </p:cNvGraphicFramePr>
          <p:nvPr/>
        </p:nvGraphicFramePr>
        <p:xfrm>
          <a:off x="179512" y="4005064"/>
          <a:ext cx="8623176" cy="2337629"/>
        </p:xfrm>
        <a:graphic>
          <a:graphicData uri="http://schemas.openxmlformats.org/drawingml/2006/chart">
            <c:chart xmlns:c="http://schemas.openxmlformats.org/drawingml/2006/chart" xmlns:r="http://schemas.openxmlformats.org/officeDocument/2006/relationships" r:id="rId4"/>
          </a:graphicData>
        </a:graphic>
      </p:graphicFrame>
      <p:sp>
        <p:nvSpPr>
          <p:cNvPr id="21511" name="Textfeld 1"/>
          <p:cNvSpPr txBox="1">
            <a:spLocks noChangeArrowheads="1"/>
          </p:cNvSpPr>
          <p:nvPr/>
        </p:nvSpPr>
        <p:spPr bwMode="auto">
          <a:xfrm>
            <a:off x="6138863" y="1484313"/>
            <a:ext cx="2663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pPr algn="r"/>
            <a:r>
              <a:rPr lang="de-DE" altLang="de-DE" sz="1200"/>
              <a:t>Quelle: Ruhr Universität Bochum (2009)</a:t>
            </a:r>
          </a:p>
        </p:txBody>
      </p:sp>
      <p:sp>
        <p:nvSpPr>
          <p:cNvPr id="21512" name="Textfeld 7"/>
          <p:cNvSpPr txBox="1">
            <a:spLocks noChangeArrowheads="1"/>
          </p:cNvSpPr>
          <p:nvPr/>
        </p:nvSpPr>
        <p:spPr bwMode="auto">
          <a:xfrm>
            <a:off x="5219700" y="4005263"/>
            <a:ext cx="3582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pPr algn="r"/>
            <a:r>
              <a:rPr lang="de-DE" altLang="de-DE" sz="1200"/>
              <a:t>Quelle: Unternehmensberatung Hay Gruppe (2013)</a:t>
            </a:r>
          </a:p>
        </p:txBody>
      </p:sp>
    </p:spTree>
    <p:extLst>
      <p:ext uri="{BB962C8B-B14F-4D97-AF65-F5344CB8AC3E}">
        <p14:creationId xmlns:p14="http://schemas.microsoft.com/office/powerpoint/2010/main" val="2356493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de-DE" altLang="de-DE" smtClean="0"/>
              <a:t>BLICK IN DIE FORSCHUNG</a:t>
            </a:r>
          </a:p>
        </p:txBody>
      </p:sp>
      <p:sp>
        <p:nvSpPr>
          <p:cNvPr id="48131" name="Datumsplatzhalter 3"/>
          <p:cNvSpPr>
            <a:spLocks noGrp="1"/>
          </p:cNvSpPr>
          <p:nvPr>
            <p:ph type="dt" sz="quarter" idx="10"/>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1B4F0751-F9E9-4105-BB5A-C0806785C4B6}" type="datetime1">
              <a:rPr lang="de-DE" altLang="de-DE" sz="800" smtClean="0">
                <a:solidFill>
                  <a:schemeClr val="bg1"/>
                </a:solidFill>
              </a:rPr>
              <a:pPr/>
              <a:t>04.06.2016</a:t>
            </a:fld>
            <a:endParaRPr lang="de-DE" altLang="de-DE" sz="800" smtClean="0">
              <a:solidFill>
                <a:schemeClr val="bg1"/>
              </a:solidFill>
            </a:endParaRPr>
          </a:p>
        </p:txBody>
      </p:sp>
      <p:sp>
        <p:nvSpPr>
          <p:cNvPr id="48132" name="Foliennummernplatzhalter 4"/>
          <p:cNvSpPr>
            <a:spLocks noGrp="1"/>
          </p:cNvSpPr>
          <p:nvPr>
            <p:ph type="sldNum" sz="quarter" idx="12"/>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EA59626E-44FB-4367-AC5C-E0CC8B3DA837}" type="slidenum">
              <a:rPr lang="de-DE" altLang="de-DE" sz="800" smtClean="0">
                <a:solidFill>
                  <a:schemeClr val="bg1"/>
                </a:solidFill>
              </a:rPr>
              <a:pPr/>
              <a:t>7</a:t>
            </a:fld>
            <a:endParaRPr lang="de-DE" altLang="de-DE" sz="800" smtClean="0">
              <a:solidFill>
                <a:schemeClr val="bg1"/>
              </a:solidFill>
            </a:endParaRPr>
          </a:p>
        </p:txBody>
      </p:sp>
      <p:sp>
        <p:nvSpPr>
          <p:cNvPr id="3" name="Rechteck 2"/>
          <p:cNvSpPr/>
          <p:nvPr/>
        </p:nvSpPr>
        <p:spPr>
          <a:xfrm>
            <a:off x="520700" y="2098675"/>
            <a:ext cx="3309938" cy="142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de-DE" altLang="de-DE" dirty="0">
                <a:solidFill>
                  <a:schemeClr val="tx1"/>
                </a:solidFill>
              </a:rPr>
              <a:t>Wutanfälle, öffentliche Abwertung, „Klauen“ von Erfolgen der Geführten, Misserfolge auf Geführte abladen</a:t>
            </a:r>
            <a:endParaRPr lang="de-DE" dirty="0">
              <a:solidFill>
                <a:schemeClr val="tx1"/>
              </a:solidFill>
            </a:endParaRPr>
          </a:p>
        </p:txBody>
      </p:sp>
      <p:sp>
        <p:nvSpPr>
          <p:cNvPr id="8" name="Rechteck 7"/>
          <p:cNvSpPr/>
          <p:nvPr/>
        </p:nvSpPr>
        <p:spPr>
          <a:xfrm>
            <a:off x="5292725" y="2098675"/>
            <a:ext cx="3309938" cy="142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de-DE" altLang="de-DE" dirty="0">
                <a:solidFill>
                  <a:schemeClr val="tx1"/>
                </a:solidFill>
              </a:rPr>
              <a:t>Angst, Selbstwirksamkeit, Burnout, physischen Beschwerden, Alkoholkonsum, aggressivem Verhalten gegenüber Kollegen, Arbeitsleistung</a:t>
            </a:r>
            <a:endParaRPr lang="de-DE" dirty="0">
              <a:solidFill>
                <a:schemeClr val="tx1"/>
              </a:solidFill>
            </a:endParaRPr>
          </a:p>
        </p:txBody>
      </p:sp>
      <p:graphicFrame>
        <p:nvGraphicFramePr>
          <p:cNvPr id="4" name="Diagramm 3"/>
          <p:cNvGraphicFramePr/>
          <p:nvPr/>
        </p:nvGraphicFramePr>
        <p:xfrm>
          <a:off x="3370910" y="1833211"/>
          <a:ext cx="2111896" cy="1815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6" name="Textfeld 4"/>
          <p:cNvSpPr txBox="1">
            <a:spLocks noChangeArrowheads="1"/>
          </p:cNvSpPr>
          <p:nvPr/>
        </p:nvSpPr>
        <p:spPr bwMode="auto">
          <a:xfrm>
            <a:off x="395288" y="1641475"/>
            <a:ext cx="53292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r>
              <a:rPr lang="de-DE" altLang="de-DE">
                <a:latin typeface="Wuerth Bold" panose="020B0802020204020204" pitchFamily="34" charset="0"/>
              </a:rPr>
              <a:t>Abusive Supervision (z.B. Tepper, 2007)</a:t>
            </a:r>
          </a:p>
        </p:txBody>
      </p:sp>
      <p:sp>
        <p:nvSpPr>
          <p:cNvPr id="11" name="Rechteck 10"/>
          <p:cNvSpPr/>
          <p:nvPr/>
        </p:nvSpPr>
        <p:spPr>
          <a:xfrm>
            <a:off x="520700" y="4494213"/>
            <a:ext cx="3309938" cy="142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de-DE" altLang="de-DE" dirty="0">
                <a:solidFill>
                  <a:schemeClr val="tx1"/>
                </a:solidFill>
              </a:rPr>
              <a:t>Ehrlichkeit, Integrität, Fairness, Berücksichtigung der Anliegen/Bedürfnisse der Mitarbeiter</a:t>
            </a:r>
            <a:endParaRPr lang="de-DE" dirty="0">
              <a:solidFill>
                <a:schemeClr val="tx1"/>
              </a:solidFill>
            </a:endParaRPr>
          </a:p>
        </p:txBody>
      </p:sp>
      <p:sp>
        <p:nvSpPr>
          <p:cNvPr id="12" name="Rechteck 11"/>
          <p:cNvSpPr/>
          <p:nvPr/>
        </p:nvSpPr>
        <p:spPr>
          <a:xfrm>
            <a:off x="5292725" y="4494213"/>
            <a:ext cx="3309938" cy="142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de-DE" altLang="de-DE" dirty="0">
                <a:solidFill>
                  <a:schemeClr val="tx1"/>
                </a:solidFill>
              </a:rPr>
              <a:t>Arbeitszufriedenheit, Bindung an das Unternehmen, Engagement, Erschöpfung, Absentismus, Gesundheitsbeschwerden</a:t>
            </a:r>
            <a:endParaRPr lang="de-DE" dirty="0">
              <a:solidFill>
                <a:schemeClr val="tx1"/>
              </a:solidFill>
            </a:endParaRPr>
          </a:p>
        </p:txBody>
      </p:sp>
      <p:graphicFrame>
        <p:nvGraphicFramePr>
          <p:cNvPr id="13" name="Diagramm 12"/>
          <p:cNvGraphicFramePr/>
          <p:nvPr/>
        </p:nvGraphicFramePr>
        <p:xfrm>
          <a:off x="3370910" y="4228543"/>
          <a:ext cx="2111896" cy="18159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8140" name="Textfeld 13"/>
          <p:cNvSpPr txBox="1">
            <a:spLocks noChangeArrowheads="1"/>
          </p:cNvSpPr>
          <p:nvPr/>
        </p:nvSpPr>
        <p:spPr bwMode="auto">
          <a:xfrm>
            <a:off x="455613" y="4052888"/>
            <a:ext cx="87963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r>
              <a:rPr lang="de-DE" altLang="de-DE">
                <a:latin typeface="Wuerth Bold" panose="020B0802020204020204" pitchFamily="34" charset="0"/>
              </a:rPr>
              <a:t>Ethical Leadership (z.B. Tanner, Brügger, van Schie &amp; Lebherz, 2010)</a:t>
            </a:r>
          </a:p>
        </p:txBody>
      </p:sp>
    </p:spTree>
    <p:extLst>
      <p:ext uri="{BB962C8B-B14F-4D97-AF65-F5344CB8AC3E}">
        <p14:creationId xmlns:p14="http://schemas.microsoft.com/office/powerpoint/2010/main" val="3626544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de-DE" altLang="de-DE" smtClean="0"/>
              <a:t>BLICK IN DIE FORSCHUNG</a:t>
            </a:r>
          </a:p>
        </p:txBody>
      </p:sp>
      <p:sp>
        <p:nvSpPr>
          <p:cNvPr id="50179" name="Datumsplatzhalter 3"/>
          <p:cNvSpPr>
            <a:spLocks noGrp="1"/>
          </p:cNvSpPr>
          <p:nvPr>
            <p:ph type="dt" sz="quarter" idx="10"/>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94F954A7-F358-44E1-B299-404583F6B00A}" type="datetime1">
              <a:rPr lang="de-DE" altLang="de-DE" sz="800" smtClean="0">
                <a:solidFill>
                  <a:schemeClr val="bg1"/>
                </a:solidFill>
              </a:rPr>
              <a:pPr/>
              <a:t>04.06.2016</a:t>
            </a:fld>
            <a:endParaRPr lang="de-DE" altLang="de-DE" sz="800" smtClean="0">
              <a:solidFill>
                <a:schemeClr val="bg1"/>
              </a:solidFill>
            </a:endParaRPr>
          </a:p>
        </p:txBody>
      </p:sp>
      <p:sp>
        <p:nvSpPr>
          <p:cNvPr id="50180" name="Foliennummernplatzhalter 4"/>
          <p:cNvSpPr>
            <a:spLocks noGrp="1"/>
          </p:cNvSpPr>
          <p:nvPr>
            <p:ph type="sldNum" sz="quarter" idx="12"/>
          </p:nvPr>
        </p:nvSpPr>
        <p:spPr>
          <a:noFill/>
        </p:spPr>
        <p:txBody>
          <a:bodyPr/>
          <a:lstStyle>
            <a:lvl1pPr>
              <a:defRPr sz="1900">
                <a:solidFill>
                  <a:schemeClr val="tx1"/>
                </a:solidFill>
                <a:latin typeface="Wuerth Book" panose="020B0502020204020303" pitchFamily="34" charset="0"/>
              </a:defRPr>
            </a:lvl1pPr>
            <a:lvl2pPr marL="742950" indent="-285750">
              <a:defRPr sz="1900">
                <a:solidFill>
                  <a:schemeClr val="tx1"/>
                </a:solidFill>
                <a:latin typeface="Wuerth Book" panose="020B0502020204020303" pitchFamily="34" charset="0"/>
              </a:defRPr>
            </a:lvl2pPr>
            <a:lvl3pPr marL="1143000" indent="-228600">
              <a:defRPr sz="1900">
                <a:solidFill>
                  <a:schemeClr val="tx1"/>
                </a:solidFill>
                <a:latin typeface="Wuerth Book" panose="020B0502020204020303" pitchFamily="34" charset="0"/>
              </a:defRPr>
            </a:lvl3pPr>
            <a:lvl4pPr marL="1600200" indent="-228600">
              <a:defRPr sz="1900">
                <a:solidFill>
                  <a:schemeClr val="tx1"/>
                </a:solidFill>
                <a:latin typeface="Wuerth Book" panose="020B0502020204020303" pitchFamily="34" charset="0"/>
              </a:defRPr>
            </a:lvl4pPr>
            <a:lvl5pPr marL="2057400" indent="-228600">
              <a:defRPr sz="1900">
                <a:solidFill>
                  <a:schemeClr val="tx1"/>
                </a:solidFill>
                <a:latin typeface="Wuerth Book" panose="020B0502020204020303" pitchFamily="34" charset="0"/>
              </a:defRPr>
            </a:lvl5pPr>
            <a:lvl6pPr marL="2514600" indent="-228600" eaLnBrk="0" fontAlgn="base" hangingPunct="0">
              <a:spcBef>
                <a:spcPct val="0"/>
              </a:spcBef>
              <a:spcAft>
                <a:spcPct val="0"/>
              </a:spcAft>
              <a:defRPr sz="1900">
                <a:solidFill>
                  <a:schemeClr val="tx1"/>
                </a:solidFill>
                <a:latin typeface="Wuerth Book" panose="020B0502020204020303" pitchFamily="34" charset="0"/>
              </a:defRPr>
            </a:lvl6pPr>
            <a:lvl7pPr marL="2971800" indent="-228600" eaLnBrk="0" fontAlgn="base" hangingPunct="0">
              <a:spcBef>
                <a:spcPct val="0"/>
              </a:spcBef>
              <a:spcAft>
                <a:spcPct val="0"/>
              </a:spcAft>
              <a:defRPr sz="1900">
                <a:solidFill>
                  <a:schemeClr val="tx1"/>
                </a:solidFill>
                <a:latin typeface="Wuerth Book" panose="020B0502020204020303" pitchFamily="34" charset="0"/>
              </a:defRPr>
            </a:lvl7pPr>
            <a:lvl8pPr marL="3429000" indent="-228600" eaLnBrk="0" fontAlgn="base" hangingPunct="0">
              <a:spcBef>
                <a:spcPct val="0"/>
              </a:spcBef>
              <a:spcAft>
                <a:spcPct val="0"/>
              </a:spcAft>
              <a:defRPr sz="1900">
                <a:solidFill>
                  <a:schemeClr val="tx1"/>
                </a:solidFill>
                <a:latin typeface="Wuerth Book" panose="020B0502020204020303" pitchFamily="34" charset="0"/>
              </a:defRPr>
            </a:lvl8pPr>
            <a:lvl9pPr marL="3886200" indent="-228600" eaLnBrk="0" fontAlgn="base" hangingPunct="0">
              <a:spcBef>
                <a:spcPct val="0"/>
              </a:spcBef>
              <a:spcAft>
                <a:spcPct val="0"/>
              </a:spcAft>
              <a:defRPr sz="1900">
                <a:solidFill>
                  <a:schemeClr val="tx1"/>
                </a:solidFill>
                <a:latin typeface="Wuerth Book" panose="020B0502020204020303" pitchFamily="34" charset="0"/>
              </a:defRPr>
            </a:lvl9pPr>
          </a:lstStyle>
          <a:p>
            <a:fld id="{FD382BEC-4CDE-4A10-B3DF-A38381CF2FED}" type="slidenum">
              <a:rPr lang="de-DE" altLang="de-DE" sz="800" smtClean="0">
                <a:solidFill>
                  <a:schemeClr val="bg1"/>
                </a:solidFill>
              </a:rPr>
              <a:pPr/>
              <a:t>8</a:t>
            </a:fld>
            <a:endParaRPr lang="de-DE" altLang="de-DE" sz="800" smtClean="0">
              <a:solidFill>
                <a:schemeClr val="bg1"/>
              </a:solidFill>
            </a:endParaRPr>
          </a:p>
        </p:txBody>
      </p:sp>
      <p:sp>
        <p:nvSpPr>
          <p:cNvPr id="3" name="Rechteck 2"/>
          <p:cNvSpPr/>
          <p:nvPr/>
        </p:nvSpPr>
        <p:spPr>
          <a:xfrm>
            <a:off x="482600" y="2449513"/>
            <a:ext cx="3309938" cy="142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de-DE" altLang="de-DE" kern="0" dirty="0">
                <a:solidFill>
                  <a:schemeClr val="tx1"/>
                </a:solidFill>
              </a:rPr>
              <a:t>freundliche und </a:t>
            </a:r>
          </a:p>
          <a:p>
            <a:pPr algn="ctr">
              <a:defRPr/>
            </a:pPr>
            <a:r>
              <a:rPr lang="de-DE" altLang="de-DE" kern="0" dirty="0">
                <a:solidFill>
                  <a:schemeClr val="tx1"/>
                </a:solidFill>
              </a:rPr>
              <a:t>respektvolle Führung</a:t>
            </a:r>
            <a:endParaRPr lang="de-DE" dirty="0">
              <a:solidFill>
                <a:schemeClr val="tx1"/>
              </a:solidFill>
            </a:endParaRPr>
          </a:p>
        </p:txBody>
      </p:sp>
      <p:sp>
        <p:nvSpPr>
          <p:cNvPr id="8" name="Rechteck 7"/>
          <p:cNvSpPr/>
          <p:nvPr/>
        </p:nvSpPr>
        <p:spPr>
          <a:xfrm>
            <a:off x="5253038" y="2449513"/>
            <a:ext cx="3309937" cy="142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de-DE" altLang="de-DE" kern="0" dirty="0">
                <a:solidFill>
                  <a:schemeClr val="tx1"/>
                </a:solidFill>
              </a:rPr>
              <a:t>Arbeitsfähigkeit (auch mit „objektiven“ Maßen)</a:t>
            </a:r>
            <a:endParaRPr lang="de-DE" dirty="0">
              <a:solidFill>
                <a:schemeClr val="tx1"/>
              </a:solidFill>
            </a:endParaRPr>
          </a:p>
        </p:txBody>
      </p:sp>
      <p:graphicFrame>
        <p:nvGraphicFramePr>
          <p:cNvPr id="4" name="Diagramm 3"/>
          <p:cNvGraphicFramePr/>
          <p:nvPr/>
        </p:nvGraphicFramePr>
        <p:xfrm>
          <a:off x="3332046" y="2184387"/>
          <a:ext cx="2111896" cy="1815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395288" y="1385888"/>
            <a:ext cx="8748712" cy="677862"/>
          </a:xfrm>
          <a:prstGeom prst="rect">
            <a:avLst/>
          </a:prstGeom>
          <a:noFill/>
        </p:spPr>
        <p:txBody>
          <a:bodyPr>
            <a:spAutoFit/>
          </a:bodyPr>
          <a:lstStyle/>
          <a:p>
            <a:pPr>
              <a:defRPr/>
            </a:pPr>
            <a:r>
              <a:rPr lang="de-DE" altLang="de-DE" kern="0" dirty="0">
                <a:latin typeface="Wuerth Bold" panose="020B0802020204020204" pitchFamily="34" charset="0"/>
              </a:rPr>
              <a:t>freundliches und respektvolles Führungsverhalten </a:t>
            </a:r>
          </a:p>
          <a:p>
            <a:pPr>
              <a:defRPr/>
            </a:pPr>
            <a:r>
              <a:rPr lang="de-DE" dirty="0">
                <a:latin typeface="Wuerth Bold" panose="020B0802020204020204" pitchFamily="34" charset="0"/>
              </a:rPr>
              <a:t>(z.B. </a:t>
            </a:r>
            <a:r>
              <a:rPr lang="de-DE" altLang="de-DE" kern="0" dirty="0" err="1">
                <a:latin typeface="Wuerth Bold" panose="020B0802020204020204" pitchFamily="34" charset="0"/>
              </a:rPr>
              <a:t>Prümper</a:t>
            </a:r>
            <a:r>
              <a:rPr lang="de-DE" altLang="de-DE" kern="0" dirty="0">
                <a:latin typeface="Wuerth Bold" panose="020B0802020204020204" pitchFamily="34" charset="0"/>
              </a:rPr>
              <a:t> &amp; Becker, 2011)</a:t>
            </a:r>
          </a:p>
        </p:txBody>
      </p:sp>
    </p:spTree>
    <p:extLst>
      <p:ext uri="{BB962C8B-B14F-4D97-AF65-F5344CB8AC3E}">
        <p14:creationId xmlns:p14="http://schemas.microsoft.com/office/powerpoint/2010/main" val="3459876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1"/>
          </p:nvPr>
        </p:nvSpPr>
        <p:spPr/>
        <p:txBody>
          <a:bodyPr/>
          <a:lstStyle/>
          <a:p>
            <a:fld id="{124AE5E8-A3E4-406F-AEB8-C6AF55328E95}" type="slidenum">
              <a:rPr lang="de-DE" smtClean="0"/>
              <a:pPr/>
              <a:t>9</a:t>
            </a:fld>
            <a:endParaRPr lang="de-DE"/>
          </a:p>
        </p:txBody>
      </p:sp>
      <p:graphicFrame>
        <p:nvGraphicFramePr>
          <p:cNvPr id="5" name="Diagramm 4"/>
          <p:cNvGraphicFramePr/>
          <p:nvPr>
            <p:extLst>
              <p:ext uri="{D42A27DB-BD31-4B8C-83A1-F6EECF244321}">
                <p14:modId xmlns:p14="http://schemas.microsoft.com/office/powerpoint/2010/main" val="710765251"/>
              </p:ext>
            </p:extLst>
          </p:nvPr>
        </p:nvGraphicFramePr>
        <p:xfrm>
          <a:off x="-22662" y="840674"/>
          <a:ext cx="905915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7939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wuerthIS_4-3">
  <a:themeElements>
    <a:clrScheme name="Larissa 15">
      <a:dk1>
        <a:srgbClr val="000000"/>
      </a:dk1>
      <a:lt1>
        <a:srgbClr val="FFFFFF"/>
      </a:lt1>
      <a:dk2>
        <a:srgbClr val="605D5C"/>
      </a:dk2>
      <a:lt2>
        <a:srgbClr val="808080"/>
      </a:lt2>
      <a:accent1>
        <a:srgbClr val="959595"/>
      </a:accent1>
      <a:accent2>
        <a:srgbClr val="DEDEDE"/>
      </a:accent2>
      <a:accent3>
        <a:srgbClr val="FFFFFF"/>
      </a:accent3>
      <a:accent4>
        <a:srgbClr val="000000"/>
      </a:accent4>
      <a:accent5>
        <a:srgbClr val="C8C8C8"/>
      </a:accent5>
      <a:accent6>
        <a:srgbClr val="C9C9C9"/>
      </a:accent6>
      <a:hlink>
        <a:srgbClr val="CC0000"/>
      </a:hlink>
      <a:folHlink>
        <a:srgbClr val="0093DD"/>
      </a:folHlink>
    </a:clrScheme>
    <a:fontScheme name="Larissa">
      <a:majorFont>
        <a:latin typeface="Wuerth Extra Bold Cond"/>
        <a:ea typeface=""/>
        <a:cs typeface=""/>
      </a:majorFont>
      <a:minorFont>
        <a:latin typeface="Wuerth 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arissa 13">
        <a:dk1>
          <a:srgbClr val="000000"/>
        </a:dk1>
        <a:lt1>
          <a:srgbClr val="FFFFFF"/>
        </a:lt1>
        <a:dk2>
          <a:srgbClr val="605D5C"/>
        </a:dk2>
        <a:lt2>
          <a:srgbClr val="CC0000"/>
        </a:lt2>
        <a:accent1>
          <a:srgbClr val="959595"/>
        </a:accent1>
        <a:accent2>
          <a:srgbClr val="DEDEDE"/>
        </a:accent2>
        <a:accent3>
          <a:srgbClr val="FFFFFF"/>
        </a:accent3>
        <a:accent4>
          <a:srgbClr val="000000"/>
        </a:accent4>
        <a:accent5>
          <a:srgbClr val="C8C8C8"/>
        </a:accent5>
        <a:accent6>
          <a:srgbClr val="C9C9C9"/>
        </a:accent6>
        <a:hlink>
          <a:srgbClr val="006600"/>
        </a:hlink>
        <a:folHlink>
          <a:srgbClr val="00FFFF"/>
        </a:folHlink>
      </a:clrScheme>
      <a:clrMap bg1="lt1" tx1="dk1" bg2="lt2" tx2="dk2" accent1="accent1" accent2="accent2" accent3="accent3" accent4="accent4" accent5="accent5" accent6="accent6" hlink="hlink" folHlink="folHlink"/>
    </a:extraClrScheme>
    <a:extraClrScheme>
      <a:clrScheme name="Larissa 14">
        <a:dk1>
          <a:srgbClr val="000000"/>
        </a:dk1>
        <a:lt1>
          <a:srgbClr val="FFFFFF"/>
        </a:lt1>
        <a:dk2>
          <a:srgbClr val="605D5C"/>
        </a:dk2>
        <a:lt2>
          <a:srgbClr val="CC0000"/>
        </a:lt2>
        <a:accent1>
          <a:srgbClr val="959595"/>
        </a:accent1>
        <a:accent2>
          <a:srgbClr val="DEDEDE"/>
        </a:accent2>
        <a:accent3>
          <a:srgbClr val="FFFFFF"/>
        </a:accent3>
        <a:accent4>
          <a:srgbClr val="000000"/>
        </a:accent4>
        <a:accent5>
          <a:srgbClr val="C8C8C8"/>
        </a:accent5>
        <a:accent6>
          <a:srgbClr val="C9C9C9"/>
        </a:accent6>
        <a:hlink>
          <a:srgbClr val="8FD400"/>
        </a:hlink>
        <a:folHlink>
          <a:srgbClr val="0093DD"/>
        </a:folHlink>
      </a:clrScheme>
      <a:clrMap bg1="lt1" tx1="dk1" bg2="lt2" tx2="dk2" accent1="accent1" accent2="accent2" accent3="accent3" accent4="accent4" accent5="accent5" accent6="accent6" hlink="hlink" folHlink="folHlink"/>
    </a:extraClrScheme>
    <a:extraClrScheme>
      <a:clrScheme name="Larissa 15">
        <a:dk1>
          <a:srgbClr val="000000"/>
        </a:dk1>
        <a:lt1>
          <a:srgbClr val="FFFFFF"/>
        </a:lt1>
        <a:dk2>
          <a:srgbClr val="605D5C"/>
        </a:dk2>
        <a:lt2>
          <a:srgbClr val="808080"/>
        </a:lt2>
        <a:accent1>
          <a:srgbClr val="959595"/>
        </a:accent1>
        <a:accent2>
          <a:srgbClr val="DEDEDE"/>
        </a:accent2>
        <a:accent3>
          <a:srgbClr val="FFFFFF"/>
        </a:accent3>
        <a:accent4>
          <a:srgbClr val="000000"/>
        </a:accent4>
        <a:accent5>
          <a:srgbClr val="C8C8C8"/>
        </a:accent5>
        <a:accent6>
          <a:srgbClr val="C9C9C9"/>
        </a:accent6>
        <a:hlink>
          <a:srgbClr val="CC0000"/>
        </a:hlink>
        <a:folHlink>
          <a:srgbClr val="0093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PT_wuerth_master 14">
    <a:dk1>
      <a:srgbClr val="000000"/>
    </a:dk1>
    <a:lt1>
      <a:srgbClr val="FFFFFF"/>
    </a:lt1>
    <a:dk2>
      <a:srgbClr val="605D5C"/>
    </a:dk2>
    <a:lt2>
      <a:srgbClr val="CC0000"/>
    </a:lt2>
    <a:accent1>
      <a:srgbClr val="959595"/>
    </a:accent1>
    <a:accent2>
      <a:srgbClr val="DEDEDE"/>
    </a:accent2>
    <a:accent3>
      <a:srgbClr val="FFFFFF"/>
    </a:accent3>
    <a:accent4>
      <a:srgbClr val="000000"/>
    </a:accent4>
    <a:accent5>
      <a:srgbClr val="C8C8C8"/>
    </a:accent5>
    <a:accent6>
      <a:srgbClr val="C9C9C9"/>
    </a:accent6>
    <a:hlink>
      <a:srgbClr val="8FD400"/>
    </a:hlink>
    <a:folHlink>
      <a:srgbClr val="0093DD"/>
    </a:folHlink>
  </a:clrScheme>
  <a:fontScheme name="PPT_wuerth_master">
    <a:majorFont>
      <a:latin typeface="Wuerth Extra Bold Cond"/>
      <a:ea typeface=""/>
      <a:cs typeface=""/>
    </a:majorFont>
    <a:minorFont>
      <a:latin typeface="Wuerth 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PT_wuerth_master 14">
    <a:dk1>
      <a:srgbClr val="000000"/>
    </a:dk1>
    <a:lt1>
      <a:srgbClr val="FFFFFF"/>
    </a:lt1>
    <a:dk2>
      <a:srgbClr val="605D5C"/>
    </a:dk2>
    <a:lt2>
      <a:srgbClr val="CC0000"/>
    </a:lt2>
    <a:accent1>
      <a:srgbClr val="959595"/>
    </a:accent1>
    <a:accent2>
      <a:srgbClr val="DEDEDE"/>
    </a:accent2>
    <a:accent3>
      <a:srgbClr val="FFFFFF"/>
    </a:accent3>
    <a:accent4>
      <a:srgbClr val="000000"/>
    </a:accent4>
    <a:accent5>
      <a:srgbClr val="C8C8C8"/>
    </a:accent5>
    <a:accent6>
      <a:srgbClr val="C9C9C9"/>
    </a:accent6>
    <a:hlink>
      <a:srgbClr val="8FD400"/>
    </a:hlink>
    <a:folHlink>
      <a:srgbClr val="0093DD"/>
    </a:folHlink>
  </a:clrScheme>
  <a:fontScheme name="PPT_wuerth_master">
    <a:majorFont>
      <a:latin typeface="Wuerth Extra Bold Cond"/>
      <a:ea typeface=""/>
      <a:cs typeface=""/>
    </a:majorFont>
    <a:minorFont>
      <a:latin typeface="Wuerth 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wuerthIS_4-3</Template>
  <TotalTime>0</TotalTime>
  <Words>2841</Words>
  <Application>Microsoft Office PowerPoint</Application>
  <PresentationFormat>Bildschirmpräsentation (4:3)</PresentationFormat>
  <Paragraphs>348</Paragraphs>
  <Slides>29</Slides>
  <Notes>23</Notes>
  <HiddenSlides>4</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Wuerth Extra Bold Cond Caps</vt:lpstr>
      <vt:lpstr>Wuerth Extra Bold Cond</vt:lpstr>
      <vt:lpstr>Wuerth Book</vt:lpstr>
      <vt:lpstr>Wuerth Bold</vt:lpstr>
      <vt:lpstr>Wingdings</vt:lpstr>
      <vt:lpstr>Arial</vt:lpstr>
      <vt:lpstr>wuerthIS_4-3</vt:lpstr>
      <vt:lpstr>MÜSSEN GUTE FÜHRUNGSKRÄFTE HEUTE PSYCHOLOGEN SEIN?</vt:lpstr>
      <vt:lpstr>WIE VIEL PSYCHOLOGIE BRAUCHT GUTE FÜHRUNG?</vt:lpstr>
      <vt:lpstr>WIE VIEL PSYCHOLOGIE BRAUCHT GUTE FÜHRUNG?</vt:lpstr>
      <vt:lpstr>PowerPoint-Präsentation</vt:lpstr>
      <vt:lpstr>PowerPoint-Präsentation</vt:lpstr>
      <vt:lpstr>BEWERTUNG VON FÜHRUNGSKRÄFTEN</vt:lpstr>
      <vt:lpstr>BLICK IN DIE FORSCHUNG</vt:lpstr>
      <vt:lpstr>BLICK IN DIE FORSCHUNG</vt:lpstr>
      <vt:lpstr>PowerPoint-Präsentation</vt:lpstr>
      <vt:lpstr>INDIVIDUALISIERUNG VON FÜHRUNG</vt:lpstr>
      <vt:lpstr>INDIVIDUALISIERUNG VON FÜHRUNG</vt:lpstr>
      <vt:lpstr>WICHTIGE HALTUNGEN FÜR FÜHRUNGSKRÄFTE</vt:lpstr>
      <vt:lpstr>1. PerspektivenVielfalt - HALTUNG</vt:lpstr>
      <vt:lpstr>1. PerspektivenVielfalt - BEISPIEL</vt:lpstr>
      <vt:lpstr>2. Konstruktive Aufmerksamkeitsfokussierung - HALTUNG</vt:lpstr>
      <vt:lpstr>2. Konstruktive Aufmerksamkeitsfokussierung - BEISPIEL</vt:lpstr>
      <vt:lpstr>3. LÖSUNGSORIENTIERUNG - HALTUNG</vt:lpstr>
      <vt:lpstr>3. LÖSUNGSORIENTIERUNG - BEISPIEL</vt:lpstr>
      <vt:lpstr>4. Eigenverantwortung - HALTUNG </vt:lpstr>
      <vt:lpstr>4. Eigenverantwortung - BEISPIEL</vt:lpstr>
      <vt:lpstr>5. WertschÄTZUNG - HALTUNG</vt:lpstr>
      <vt:lpstr>5. WertschÄTZUNG - BEISPIEL</vt:lpstr>
      <vt:lpstr>PowerPoint-Präsentation</vt:lpstr>
      <vt:lpstr>WIE NOCH UMSETZEN (EIN AUSZUG)?</vt:lpstr>
      <vt:lpstr>WIE NOCH UMSETZEN (EIN AUSZUG)?</vt:lpstr>
      <vt:lpstr>ZWISCHEN ROMANTIK UND REALITÄT</vt:lpstr>
      <vt:lpstr>PowerPoint-Präsentation</vt:lpstr>
      <vt:lpstr>WELCHE FRAGEN HABEN SIE AN MICH?</vt:lpstr>
      <vt:lpstr>PowerPoint-Präsentation</vt:lpstr>
    </vt:vector>
  </TitlesOfParts>
  <Company>WGS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Nutzen von Coaching Haltungen bei Führungskräften</dc:title>
  <dc:creator>Lydia Pinneker</dc:creator>
  <cp:lastModifiedBy>Haefner, Alexander</cp:lastModifiedBy>
  <cp:revision>244</cp:revision>
  <cp:lastPrinted>2015-05-18T06:42:28Z</cp:lastPrinted>
  <dcterms:created xsi:type="dcterms:W3CDTF">2014-04-14T10:09:11Z</dcterms:created>
  <dcterms:modified xsi:type="dcterms:W3CDTF">2016-06-04T21:09:04Z</dcterms:modified>
</cp:coreProperties>
</file>