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48" r:id="rId2"/>
    <p:sldId id="388" r:id="rId3"/>
    <p:sldId id="495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507" r:id="rId16"/>
    <p:sldId id="508" r:id="rId17"/>
    <p:sldId id="509" r:id="rId18"/>
    <p:sldId id="510" r:id="rId19"/>
    <p:sldId id="511" r:id="rId20"/>
    <p:sldId id="512" r:id="rId21"/>
    <p:sldId id="513" r:id="rId22"/>
    <p:sldId id="514" r:id="rId23"/>
    <p:sldId id="515" r:id="rId24"/>
    <p:sldId id="516" r:id="rId25"/>
    <p:sldId id="460" r:id="rId26"/>
    <p:sldId id="517" r:id="rId27"/>
    <p:sldId id="518" r:id="rId28"/>
    <p:sldId id="386" r:id="rId29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546" userDrawn="1">
          <p15:clr>
            <a:srgbClr val="A4A3A4"/>
          </p15:clr>
        </p15:guide>
        <p15:guide id="5" pos="363" userDrawn="1">
          <p15:clr>
            <a:srgbClr val="A4A3A4"/>
          </p15:clr>
        </p15:guide>
        <p15:guide id="6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4E1B"/>
    <a:srgbClr val="E75012"/>
    <a:srgbClr val="676768"/>
    <a:srgbClr val="C2C2C4"/>
    <a:srgbClr val="36BAC1"/>
    <a:srgbClr val="6CD1D6"/>
    <a:srgbClr val="EFF0F2"/>
    <a:srgbClr val="454445"/>
    <a:srgbClr val="3FB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8464" autoAdjust="0"/>
  </p:normalViewPr>
  <p:slideViewPr>
    <p:cSldViewPr snapToGrid="0">
      <p:cViewPr varScale="1">
        <p:scale>
          <a:sx n="83" d="100"/>
          <a:sy n="83" d="100"/>
        </p:scale>
        <p:origin x="1363" y="101"/>
      </p:cViewPr>
      <p:guideLst>
        <p:guide orient="horz" pos="546"/>
        <p:guide pos="363"/>
        <p:guide orient="horz" pos="2183"/>
      </p:guideLst>
    </p:cSldViewPr>
  </p:slideViewPr>
  <p:outlineViewPr>
    <p:cViewPr>
      <p:scale>
        <a:sx n="33" d="100"/>
        <a:sy n="33" d="100"/>
      </p:scale>
      <p:origin x="0" y="78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189" cy="495697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899" y="1"/>
            <a:ext cx="2946189" cy="495697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r">
              <a:defRPr sz="1200"/>
            </a:lvl1pPr>
          </a:lstStyle>
          <a:p>
            <a:fld id="{AA102604-C997-40F0-B626-AB61EDA61A2D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9354"/>
            <a:ext cx="2946189" cy="495697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899" y="9429354"/>
            <a:ext cx="2946189" cy="495697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r">
              <a:defRPr sz="1200"/>
            </a:lvl1pPr>
          </a:lstStyle>
          <a:p>
            <a:fld id="{0497A6E8-EA56-4FE0-9CA3-15D98CF039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79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8055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8055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r">
              <a:defRPr sz="1200"/>
            </a:lvl1pPr>
          </a:lstStyle>
          <a:p>
            <a:fld id="{5696BA42-BAFB-4A1B-9493-B208EB79CA5C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39838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95" tIns="45747" rIns="91495" bIns="4574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3"/>
          </a:xfrm>
          <a:prstGeom prst="rect">
            <a:avLst/>
          </a:prstGeom>
        </p:spPr>
        <p:txBody>
          <a:bodyPr vert="horz" lIns="91495" tIns="45747" rIns="91495" bIns="45747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4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4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r">
              <a:defRPr sz="1200"/>
            </a:lvl1pPr>
          </a:lstStyle>
          <a:p>
            <a:fld id="{E10F74D5-786D-4C4A-AF9E-20705F1858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44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2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95787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11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255452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12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083421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13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332634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14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117256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15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296717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16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114726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17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383626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18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077527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19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20318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20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2996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3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511915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21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24287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22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17061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23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35807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24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120938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25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946158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26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382554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27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4896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4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8386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5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689440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6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71478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7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206549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8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51945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9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5585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1pPr>
            <a:lvl2pPr marL="742950" indent="-28575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2pPr>
            <a:lvl3pPr marL="11430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3pPr>
            <a:lvl4pPr marL="16002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4pPr>
            <a:lvl5pPr marL="2057400" indent="-228600" defTabSz="784225">
              <a:defRPr sz="1600">
                <a:solidFill>
                  <a:schemeClr val="tx1"/>
                </a:solidFill>
                <a:latin typeface="Druckschrift normal" pitchFamily="2" charset="0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Druckschrift normal" pitchFamily="2" charset="0"/>
              </a:defRPr>
            </a:lvl9pPr>
          </a:lstStyle>
          <a:p>
            <a:fld id="{EE517E66-BF10-40F8-86A6-7F24ACCE2708}" type="slidenum">
              <a:rPr lang="de-DE" sz="1100" smtClean="0">
                <a:latin typeface="Times New Roman" pitchFamily="18" charset="0"/>
              </a:rPr>
              <a:pPr/>
              <a:t>10</a:t>
            </a:fld>
            <a:endParaRPr lang="de-DE" sz="1100" smtClean="0"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1239838"/>
            <a:ext cx="4470400" cy="3352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62473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819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018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249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184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323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67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26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61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764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82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908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679268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12490" y="455560"/>
            <a:ext cx="6982764" cy="5366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 smtClean="0"/>
              <a:t>Titelmasterformat durch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A23FF-9F8B-4A82-A88D-4841B07C1E02}" type="datetimeFigureOut">
              <a:rPr lang="de-DE" smtClean="0"/>
              <a:t>01.06.2016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D8D94-0CB1-4A9E-9673-08741B4EA825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>
            <a:off x="1" y="6792680"/>
            <a:ext cx="7335297" cy="89564"/>
          </a:xfrm>
          <a:prstGeom prst="rect">
            <a:avLst/>
          </a:prstGeom>
          <a:solidFill>
            <a:srgbClr val="E75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7335298" y="6792680"/>
            <a:ext cx="1808703" cy="89564"/>
          </a:xfrm>
          <a:prstGeom prst="rect">
            <a:avLst/>
          </a:prstGeom>
          <a:solidFill>
            <a:srgbClr val="3FB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563155113"/>
              </p:ext>
            </p:extLst>
          </p:nvPr>
        </p:nvGraphicFramePr>
        <p:xfrm>
          <a:off x="495022" y="369049"/>
          <a:ext cx="1017469" cy="637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" r:id="rId14" imgW="1802880" imgH="1130040" progId="Photoshop.Image.12">
                  <p:embed/>
                </p:oleObj>
              </mc:Choice>
              <mc:Fallback>
                <p:oleObj name="Image" r:id="rId14" imgW="1802880" imgH="11300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5022" y="369049"/>
                        <a:ext cx="1017469" cy="637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796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rgbClr val="676768"/>
          </a:solidFill>
          <a:latin typeface="Proxima Nova Alt Th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8kDxs4DMcc4&amp;index=2&amp;list=PLED961E5C25279A4B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lass-central.com/report/moocs-2015-stats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ooin.oncampus.de/mod/page/view.php?id=1348" TargetMode="Externa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ersonaleum.at/wie-kann-selbststeuerung-gehen/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zon.de/Die-L%C3%BCge-digitalen-Bildung-verlernen/dp/3868815686" TargetMode="External"/><Relationship Id="rId5" Type="http://schemas.openxmlformats.org/officeDocument/2006/relationships/hyperlink" Target="https://www.flickr.com/photos/aaayyymmm/3300146442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cl20mooc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twitter.com/matthiasfaller/status/66306500651534745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://de.slideshare.net/sahana2802/the-changing-face-of-instructional-design-modern-workplace-learnin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18854914@N04/2254568139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www.flickr.com/photos/99783447@N07/9431062947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://c4lpt.co.uk/top100tools/" TargetMode="Externa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hearingfirst.org/blog/2016/04/19/seek-sense-share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s://www.flickr.com/photos/bassclarinetist/444883086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medfieldtech/8815150137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pestoverde/16241057474/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Category:LinkedIn?#/media/File:LinkedIn_Headquarters_Mountain_View.jpg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79094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3" y="202231"/>
            <a:ext cx="1313498" cy="67106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67051" y="2392815"/>
            <a:ext cx="6604409" cy="954107"/>
          </a:xfrm>
          <a:prstGeom prst="rect">
            <a:avLst/>
          </a:prstGeom>
          <a:solidFill>
            <a:srgbClr val="575757"/>
          </a:solidFill>
        </p:spPr>
        <p:txBody>
          <a:bodyPr wrap="square" rtlCol="0">
            <a:spAutoFit/>
          </a:bodyPr>
          <a:lstStyle/>
          <a:p>
            <a:r>
              <a:rPr lang="de-DE" sz="2800" b="1" i="1" dirty="0">
                <a:solidFill>
                  <a:schemeClr val="bg1"/>
                </a:solidFill>
              </a:rPr>
              <a:t>MOOCs, </a:t>
            </a:r>
            <a:r>
              <a:rPr lang="de-DE" sz="2800" b="1" i="1" dirty="0" err="1">
                <a:solidFill>
                  <a:schemeClr val="bg1"/>
                </a:solidFill>
              </a:rPr>
              <a:t>Flipped</a:t>
            </a:r>
            <a:r>
              <a:rPr lang="de-DE" sz="2800" b="1" i="1" dirty="0">
                <a:solidFill>
                  <a:schemeClr val="bg1"/>
                </a:solidFill>
              </a:rPr>
              <a:t>, </a:t>
            </a:r>
            <a:r>
              <a:rPr lang="de-DE" sz="2800" b="1" i="1" dirty="0" err="1">
                <a:solidFill>
                  <a:schemeClr val="bg1"/>
                </a:solidFill>
              </a:rPr>
              <a:t>Social</a:t>
            </a:r>
            <a:r>
              <a:rPr lang="de-DE" sz="2800" b="1" i="1" dirty="0">
                <a:solidFill>
                  <a:schemeClr val="bg1"/>
                </a:solidFill>
              </a:rPr>
              <a:t>, Gamification: </a:t>
            </a:r>
            <a:r>
              <a:rPr lang="de-DE" sz="2800" b="1" i="1" dirty="0" smtClean="0">
                <a:solidFill>
                  <a:schemeClr val="bg1"/>
                </a:solidFill>
              </a:rPr>
              <a:t/>
            </a:r>
            <a:br>
              <a:rPr lang="de-DE" sz="2800" b="1" i="1" dirty="0" smtClean="0">
                <a:solidFill>
                  <a:schemeClr val="bg1"/>
                </a:solidFill>
              </a:rPr>
            </a:br>
            <a:r>
              <a:rPr lang="de-DE" sz="2800" b="1" i="1" dirty="0" smtClean="0">
                <a:solidFill>
                  <a:schemeClr val="bg1"/>
                </a:solidFill>
              </a:rPr>
              <a:t>Wie </a:t>
            </a:r>
            <a:r>
              <a:rPr lang="de-DE" sz="2800" b="1" i="1" dirty="0">
                <a:solidFill>
                  <a:schemeClr val="bg1"/>
                </a:solidFill>
              </a:rPr>
              <a:t>sieht die Zukunft des Lernens aus?</a:t>
            </a:r>
            <a:endParaRPr lang="de-DE" sz="2800" b="1" i="1" dirty="0" smtClean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67051" y="4145789"/>
            <a:ext cx="5476254" cy="923330"/>
          </a:xfrm>
          <a:prstGeom prst="rect">
            <a:avLst/>
          </a:prstGeom>
          <a:solidFill>
            <a:srgbClr val="575757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GABAL 2016: Jubiläums Impulstage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Jochen Robes</a:t>
            </a:r>
          </a:p>
          <a:p>
            <a:r>
              <a:rPr lang="de-DE" dirty="0" smtClean="0">
                <a:solidFill>
                  <a:schemeClr val="bg1"/>
                </a:solidFill>
              </a:rPr>
              <a:t>Seeheim-</a:t>
            </a:r>
            <a:r>
              <a:rPr lang="de-DE" dirty="0" err="1">
                <a:solidFill>
                  <a:schemeClr val="bg1"/>
                </a:solidFill>
              </a:rPr>
              <a:t>J</a:t>
            </a:r>
            <a:r>
              <a:rPr lang="de-DE" dirty="0" err="1" smtClean="0">
                <a:solidFill>
                  <a:schemeClr val="bg1"/>
                </a:solidFill>
              </a:rPr>
              <a:t>ugenheim</a:t>
            </a:r>
            <a:r>
              <a:rPr lang="de-DE" dirty="0" smtClean="0">
                <a:solidFill>
                  <a:schemeClr val="bg1"/>
                </a:solidFill>
              </a:rPr>
              <a:t>, 4. Juni 2016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1855695" y="487750"/>
            <a:ext cx="693221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676768"/>
                </a:solidFill>
                <a:latin typeface="Proxima Nova Alt Th" panose="02000506030000020004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Massive </a:t>
            </a:r>
            <a:r>
              <a:rPr lang="en-US" sz="3200" b="1" dirty="0">
                <a:solidFill>
                  <a:schemeClr val="tx1"/>
                </a:solidFill>
                <a:latin typeface="+mn-lt"/>
                <a:cs typeface="Arial" charset="0"/>
              </a:rPr>
              <a:t>O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pen Online Courses (MOOCs) </a:t>
            </a:r>
            <a:endParaRPr lang="de-DE" sz="3200" b="1" dirty="0" smtClean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8248"/>
            <a:ext cx="9157750" cy="342788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2731" y="5378822"/>
            <a:ext cx="3980327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73100">
              <a:spcAft>
                <a:spcPts val="1000"/>
              </a:spcAft>
              <a:defRPr/>
            </a:pPr>
            <a:r>
              <a:rPr lang="de-DE" sz="2000" b="1" kern="0" dirty="0">
                <a:latin typeface="Calibri" panose="020F0502020204030204" pitchFamily="34" charset="0"/>
                <a:cs typeface="Arial" charset="0"/>
              </a:rPr>
              <a:t>Massive</a:t>
            </a:r>
            <a:r>
              <a:rPr lang="de-DE" sz="2000" b="1" kern="0" dirty="0" smtClean="0">
                <a:latin typeface="Calibri" panose="020F0502020204030204" pitchFamily="34" charset="0"/>
                <a:cs typeface="Arial" charset="0"/>
              </a:rPr>
              <a:t>:</a:t>
            </a:r>
            <a:r>
              <a:rPr lang="de-DE" sz="2000" kern="0" dirty="0" smtClean="0">
                <a:latin typeface="Calibri" panose="020F0502020204030204" pitchFamily="34" charset="0"/>
                <a:cs typeface="Arial" charset="0"/>
              </a:rPr>
              <a:t>	+</a:t>
            </a:r>
            <a:r>
              <a:rPr lang="de-DE" sz="2000" kern="0" dirty="0">
                <a:latin typeface="Calibri" panose="020F0502020204030204" pitchFamily="34" charset="0"/>
                <a:cs typeface="Arial" charset="0"/>
              </a:rPr>
              <a:t>150 Teilnehmer </a:t>
            </a:r>
          </a:p>
          <a:p>
            <a:pPr>
              <a:spcAft>
                <a:spcPts val="1000"/>
              </a:spcAft>
              <a:tabLst>
                <a:tab pos="1344613" algn="l"/>
              </a:tabLst>
              <a:defRPr/>
            </a:pPr>
            <a:r>
              <a:rPr lang="de-DE" sz="2000" b="1" kern="0" dirty="0">
                <a:latin typeface="Calibri" panose="020F0502020204030204" pitchFamily="34" charset="0"/>
                <a:cs typeface="Arial" charset="0"/>
              </a:rPr>
              <a:t>Open: </a:t>
            </a:r>
            <a:r>
              <a:rPr lang="de-DE" sz="2000" kern="0" dirty="0">
                <a:latin typeface="Calibri" panose="020F0502020204030204" pitchFamily="34" charset="0"/>
                <a:cs typeface="Arial" charset="0"/>
              </a:rPr>
              <a:t>	</a:t>
            </a:r>
            <a:r>
              <a:rPr lang="de-DE" sz="2000" kern="0" dirty="0" smtClean="0">
                <a:latin typeface="Calibri" panose="020F0502020204030204" pitchFamily="34" charset="0"/>
                <a:cs typeface="Arial" charset="0"/>
              </a:rPr>
              <a:t>offen</a:t>
            </a:r>
            <a:r>
              <a:rPr lang="de-DE" sz="2000" kern="0" dirty="0">
                <a:latin typeface="Calibri" panose="020F0502020204030204" pitchFamily="34" charset="0"/>
                <a:cs typeface="Arial" charset="0"/>
              </a:rPr>
              <a:t>; </a:t>
            </a:r>
            <a:r>
              <a:rPr lang="de-DE" sz="2000" kern="0" dirty="0" smtClean="0">
                <a:latin typeface="Calibri" panose="020F0502020204030204" pitchFamily="34" charset="0"/>
                <a:cs typeface="Arial" charset="0"/>
              </a:rPr>
              <a:t>zumindest 	kostenlose Teilnahme</a:t>
            </a:r>
            <a:endParaRPr lang="de-DE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4818535" y="5369858"/>
            <a:ext cx="3980327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73100">
              <a:spcAft>
                <a:spcPts val="1000"/>
              </a:spcAft>
              <a:defRPr/>
            </a:pPr>
            <a:r>
              <a:rPr lang="de-DE" sz="2000" b="1" kern="0" dirty="0">
                <a:latin typeface="Calibri" panose="020F0502020204030204" pitchFamily="34" charset="0"/>
                <a:cs typeface="Arial" charset="0"/>
              </a:rPr>
              <a:t>O</a:t>
            </a:r>
            <a:r>
              <a:rPr lang="de-DE" sz="2000" b="1" kern="0" dirty="0" smtClean="0">
                <a:latin typeface="Calibri" panose="020F0502020204030204" pitchFamily="34" charset="0"/>
                <a:cs typeface="Arial" charset="0"/>
              </a:rPr>
              <a:t>nline: </a:t>
            </a:r>
            <a:r>
              <a:rPr lang="de-DE" sz="2000" kern="0" dirty="0" smtClean="0">
                <a:latin typeface="Calibri" panose="020F0502020204030204" pitchFamily="34" charset="0"/>
                <a:cs typeface="Arial" charset="0"/>
              </a:rPr>
              <a:t>	im Web </a:t>
            </a:r>
            <a:endParaRPr lang="de-DE" sz="2000" kern="0" dirty="0">
              <a:latin typeface="Calibri" panose="020F0502020204030204" pitchFamily="34" charset="0"/>
              <a:cs typeface="Arial" charset="0"/>
            </a:endParaRPr>
          </a:p>
          <a:p>
            <a:pPr>
              <a:spcAft>
                <a:spcPts val="1000"/>
              </a:spcAft>
              <a:tabLst>
                <a:tab pos="1344613" algn="l"/>
              </a:tabLst>
              <a:defRPr/>
            </a:pPr>
            <a:r>
              <a:rPr lang="de-DE" sz="2000" b="1" kern="0" dirty="0" smtClean="0">
                <a:latin typeface="Calibri" panose="020F0502020204030204" pitchFamily="34" charset="0"/>
                <a:cs typeface="Arial" charset="0"/>
              </a:rPr>
              <a:t>Course: </a:t>
            </a:r>
            <a:r>
              <a:rPr lang="de-DE" sz="2000" kern="0" dirty="0">
                <a:latin typeface="Calibri" panose="020F0502020204030204" pitchFamily="34" charset="0"/>
                <a:cs typeface="Arial" charset="0"/>
              </a:rPr>
              <a:t>	</a:t>
            </a:r>
            <a:r>
              <a:rPr lang="de-DE" sz="2000" kern="0" dirty="0" smtClean="0">
                <a:latin typeface="Calibri" panose="020F0502020204030204" pitchFamily="34" charset="0"/>
                <a:cs typeface="Arial" charset="0"/>
              </a:rPr>
              <a:t>meist mit terminiertem 	Anfang und Ende</a:t>
            </a:r>
            <a:endParaRPr lang="de-DE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322729" y="4787977"/>
            <a:ext cx="846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aus: AI Class mit </a:t>
            </a:r>
            <a:r>
              <a:rPr lang="en-US" dirty="0" smtClean="0"/>
              <a:t>Peter </a:t>
            </a:r>
            <a:r>
              <a:rPr lang="en-US" dirty="0" err="1"/>
              <a:t>Norvig</a:t>
            </a:r>
            <a:r>
              <a:rPr lang="en-US" dirty="0"/>
              <a:t> and Sebastian </a:t>
            </a:r>
            <a:r>
              <a:rPr lang="en-US" dirty="0" err="1" smtClean="0"/>
              <a:t>Thrun</a:t>
            </a:r>
            <a:r>
              <a:rPr lang="en-US" dirty="0" smtClean="0"/>
              <a:t>; ca. 160.000 </a:t>
            </a:r>
            <a:r>
              <a:rPr lang="en-US" dirty="0" err="1" smtClean="0"/>
              <a:t>Teilnehmer</a:t>
            </a:r>
            <a:r>
              <a:rPr lang="en-US" dirty="0" smtClean="0"/>
              <a:t> (2011) </a:t>
            </a:r>
            <a:r>
              <a:rPr lang="en-US" dirty="0" smtClean="0">
                <a:hlinkClick r:id="rId5"/>
              </a:rPr>
              <a:t>(Link)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528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1855695" y="487750"/>
            <a:ext cx="693221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676768"/>
                </a:solidFill>
                <a:latin typeface="Proxima Nova Alt Th" panose="02000506030000020004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Massive </a:t>
            </a:r>
            <a:r>
              <a:rPr lang="en-US" sz="3200" b="1" dirty="0">
                <a:solidFill>
                  <a:schemeClr val="tx1"/>
                </a:solidFill>
                <a:latin typeface="+mn-lt"/>
                <a:cs typeface="Arial" charset="0"/>
              </a:rPr>
              <a:t>O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pen Online Courses (MOOCs) </a:t>
            </a:r>
            <a:endParaRPr lang="de-DE" sz="3200" b="1" dirty="0" smtClean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7423"/>
            <a:ext cx="9144000" cy="557241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462" y="2055274"/>
            <a:ext cx="3535451" cy="22074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Textfeld 14"/>
          <p:cNvSpPr txBox="1"/>
          <p:nvPr/>
        </p:nvSpPr>
        <p:spPr>
          <a:xfrm>
            <a:off x="3321424" y="2055274"/>
            <a:ext cx="1810015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dirty="0" smtClean="0">
                <a:hlinkClick r:id="rId6"/>
              </a:rPr>
              <a:t>Class Central, 2015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8709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 bwMode="auto">
          <a:xfrm>
            <a:off x="0" y="-10886"/>
            <a:ext cx="9144000" cy="686888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ruckschrift normal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2" name="Picture 2" descr="screenshot_moo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313"/>
            <a:ext cx="9144000" cy="463785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>
            <a:off x="0" y="5271247"/>
            <a:ext cx="9144000" cy="12909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Bef>
                <a:spcPts val="700"/>
              </a:spcBef>
              <a:defRPr/>
            </a:pPr>
            <a:endParaRPr lang="en-US" sz="2800" b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700"/>
              </a:spcBef>
              <a:defRPr/>
            </a:pP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Leitfrage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des CL20: </a:t>
            </a:r>
            <a:br>
              <a:rPr lang="en-US" sz="2800" b="1" dirty="0" smtClean="0">
                <a:latin typeface="Calibri" pitchFamily="34" charset="0"/>
                <a:cs typeface="Calibri" pitchFamily="34" charset="0"/>
              </a:rPr>
            </a:br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„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Wie gestalten wir </a:t>
            </a:r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zukünftig das </a:t>
            </a:r>
            <a:r>
              <a:rPr lang="de-DE" sz="2800" b="1" dirty="0">
                <a:latin typeface="Calibri" pitchFamily="34" charset="0"/>
                <a:cs typeface="Calibri" pitchFamily="34" charset="0"/>
              </a:rPr>
              <a:t>Lernen in </a:t>
            </a:r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Organisationen?”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800" b="1" dirty="0" smtClean="0">
                <a:latin typeface="Calibri" pitchFamily="34" charset="0"/>
                <a:cs typeface="Calibri" pitchFamily="34" charset="0"/>
              </a:rPr>
            </a:br>
            <a:endParaRPr lang="en-US" sz="2800" b="1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745505" y="4740875"/>
            <a:ext cx="1299031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dirty="0" err="1" smtClean="0">
                <a:hlinkClick r:id="rId5"/>
              </a:rPr>
              <a:t>mooin</a:t>
            </a:r>
            <a:r>
              <a:rPr lang="de-DE" sz="1600" dirty="0" smtClean="0">
                <a:hlinkClick r:id="rId5"/>
              </a:rPr>
              <a:t>, 2015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6569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 bwMode="auto">
          <a:xfrm>
            <a:off x="0" y="-10886"/>
            <a:ext cx="9144000" cy="686888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ruckschrift normal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9053" y="0"/>
            <a:ext cx="45763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 anchorCtr="0"/>
          <a:lstStyle/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Format: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offener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Online-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Kurs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(MOOC)</a:t>
            </a: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Dauer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21.9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. –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13.11.2015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8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Wochen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Veranstalter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: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Corporate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Learning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Alliance (CLA)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Gastgeber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: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latin typeface="Calibri" pitchFamily="34" charset="0"/>
                <a:cs typeface="Calibri" pitchFamily="34" charset="0"/>
              </a:rPr>
              <a:t>8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Unternehmen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Plattform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mooin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(FH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Lübeck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400" dirty="0" err="1">
                <a:latin typeface="Calibri" pitchFamily="34" charset="0"/>
                <a:cs typeface="Calibri" pitchFamily="34" charset="0"/>
              </a:rPr>
              <a:t>Teilnehmer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 1.650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558642" y="4483"/>
            <a:ext cx="45763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 anchorCtr="0"/>
          <a:lstStyle/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endParaRPr lang="en-US" sz="2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DB Training: “Next Education”</a:t>
            </a: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Swisscom: “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Digitales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Lernen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attraktiv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machen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”</a:t>
            </a: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ÖAMTC: “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Selbstgesteuertes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Lernen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für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Führungskräfte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”</a:t>
            </a: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Festo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“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Soziales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Lernen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nach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formalem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Training”</a:t>
            </a: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Miele: “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Nutzung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von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offenen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versus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geschlossenen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Lernportalen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”</a:t>
            </a: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SICK AG: “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Informelles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Lernen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internationalen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Vertrieb</a:t>
            </a: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”</a:t>
            </a: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SAP: “Gamification”</a:t>
            </a:r>
          </a:p>
          <a:p>
            <a:pPr marL="342900" indent="-342900">
              <a:spcBef>
                <a:spcPts val="7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Adidas: “Adidas Learning Campus – Past &amp; Future”</a:t>
            </a:r>
          </a:p>
          <a:p>
            <a:pPr>
              <a:spcBef>
                <a:spcPts val="700"/>
              </a:spcBef>
              <a:defRPr/>
            </a:pPr>
            <a:endParaRPr lang="en-US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600"/>
            <a:ext cx="9154721" cy="509644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046" y="783270"/>
            <a:ext cx="2257161" cy="3190905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AutoShape 4" descr="https://mooin.oncampus.de/pluginfile.php/4039/mod_folder/content/0/kap1-db.jpg?oid=1441909273"/>
          <p:cNvSpPr>
            <a:spLocks noChangeAspect="1" noChangeArrowheads="1"/>
          </p:cNvSpPr>
          <p:nvPr/>
        </p:nvSpPr>
        <p:spPr bwMode="auto">
          <a:xfrm>
            <a:off x="155574" y="-144463"/>
            <a:ext cx="6729319" cy="67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430308" y="313466"/>
            <a:ext cx="4128247" cy="31511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solidFill>
                  <a:schemeClr val="tx1"/>
                </a:solidFill>
              </a:rPr>
              <a:t>DB </a:t>
            </a:r>
            <a:r>
              <a:rPr lang="de-DE" b="1" dirty="0">
                <a:solidFill>
                  <a:schemeClr val="tx1"/>
                </a:solidFill>
              </a:rPr>
              <a:t>Training: „Next Education"</a:t>
            </a:r>
          </a:p>
          <a:p>
            <a:endParaRPr lang="de-DE" b="1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tx1"/>
                </a:solidFill>
              </a:rPr>
              <a:t>Wie </a:t>
            </a:r>
            <a:r>
              <a:rPr lang="de-DE" dirty="0">
                <a:solidFill>
                  <a:schemeClr val="tx1"/>
                </a:solidFill>
              </a:rPr>
              <a:t>können ein bewährtes, seminaristisch geprägtes Lernsystem und die über Jahrzehnte gewachsene Lernkultur in einem Konzern mit fast 300.000 Mitarbeiterinnen und Mitarbeitern in Richtung selbstorganisiertes Lernen mit Neuen Medien verändert werden?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2177" y="554671"/>
            <a:ext cx="2239319" cy="31567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19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322"/>
            <a:ext cx="9144000" cy="5090474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AutoShape 4" descr="https://mooin.oncampus.de/pluginfile.php/4039/mod_folder/content/0/kap1-db.jpg?oid=1441909273"/>
          <p:cNvSpPr>
            <a:spLocks noChangeAspect="1" noChangeArrowheads="1"/>
          </p:cNvSpPr>
          <p:nvPr/>
        </p:nvSpPr>
        <p:spPr bwMode="auto">
          <a:xfrm>
            <a:off x="155574" y="-144463"/>
            <a:ext cx="6729319" cy="67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430308" y="313466"/>
            <a:ext cx="3039033" cy="990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solidFill>
                  <a:schemeClr val="tx1"/>
                </a:solidFill>
              </a:rPr>
              <a:t>Swisscom: „Digitales Lernen attraktiv gestalten“ 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092" y="153027"/>
            <a:ext cx="4748799" cy="386764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99829">
            <a:off x="418372" y="2817241"/>
            <a:ext cx="4003065" cy="26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AutoShape 4" descr="https://mooin.oncampus.de/pluginfile.php/4039/mod_folder/content/0/kap1-db.jpg?oid=1441909273"/>
          <p:cNvSpPr>
            <a:spLocks noChangeAspect="1" noChangeArrowheads="1"/>
          </p:cNvSpPr>
          <p:nvPr/>
        </p:nvSpPr>
        <p:spPr bwMode="auto">
          <a:xfrm>
            <a:off x="155574" y="-144463"/>
            <a:ext cx="6729319" cy="67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5599"/>
            <a:ext cx="9144001" cy="509047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30308" y="313466"/>
            <a:ext cx="3039033" cy="990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ÖAMTC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“</a:t>
            </a:r>
            <a:r>
              <a:rPr lang="en-US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Selbstgesteuertes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Lernen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für</a:t>
            </a:r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Führungskräfte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”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endParaRPr lang="de-DE" b="1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075" y="459293"/>
            <a:ext cx="5150118" cy="34678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1" name="Textfeld 10"/>
          <p:cNvSpPr txBox="1"/>
          <p:nvPr/>
        </p:nvSpPr>
        <p:spPr>
          <a:xfrm>
            <a:off x="2326341" y="1854669"/>
            <a:ext cx="1193892" cy="83099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dirty="0" smtClean="0">
                <a:hlinkClick r:id="rId6"/>
              </a:rPr>
              <a:t>Herwig Kummer, 2015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941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AutoShape 4" descr="https://mooin.oncampus.de/pluginfile.php/4039/mod_folder/content/0/kap1-db.jpg?oid=1441909273"/>
          <p:cNvSpPr>
            <a:spLocks noChangeAspect="1" noChangeArrowheads="1"/>
          </p:cNvSpPr>
          <p:nvPr/>
        </p:nvSpPr>
        <p:spPr bwMode="auto">
          <a:xfrm>
            <a:off x="155574" y="-144463"/>
            <a:ext cx="6729319" cy="67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600"/>
            <a:ext cx="9144000" cy="509047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30308" y="313466"/>
            <a:ext cx="3039033" cy="990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Festo</a:t>
            </a:r>
            <a:r>
              <a:rPr lang="de-DE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“Soziales Lernen nach formalem Training</a:t>
            </a:r>
            <a:r>
              <a:rPr lang="de-DE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”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endParaRPr lang="de-DE" b="1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870411"/>
            <a:ext cx="4235822" cy="383828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221" y="464889"/>
            <a:ext cx="3891343" cy="26362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28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AutoShape 4" descr="https://mooin.oncampus.de/pluginfile.php/4039/mod_folder/content/0/kap1-db.jpg?oid=1441909273"/>
          <p:cNvSpPr>
            <a:spLocks noChangeAspect="1" noChangeArrowheads="1"/>
          </p:cNvSpPr>
          <p:nvPr/>
        </p:nvSpPr>
        <p:spPr bwMode="auto">
          <a:xfrm>
            <a:off x="155574" y="-144463"/>
            <a:ext cx="6729319" cy="67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600"/>
            <a:ext cx="9144000" cy="509047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30308" y="313466"/>
            <a:ext cx="3039033" cy="990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Miele: “Nutzung von offenen versus geschlossenen Lernportalen</a:t>
            </a:r>
            <a:r>
              <a:rPr lang="de-DE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”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endParaRPr lang="de-DE" b="1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31" y="2172230"/>
            <a:ext cx="3167555" cy="21577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290" y="313466"/>
            <a:ext cx="4904812" cy="281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AutoShape 4" descr="https://mooin.oncampus.de/pluginfile.php/4039/mod_folder/content/0/kap1-db.jpg?oid=1441909273"/>
          <p:cNvSpPr>
            <a:spLocks noChangeAspect="1" noChangeArrowheads="1"/>
          </p:cNvSpPr>
          <p:nvPr/>
        </p:nvSpPr>
        <p:spPr bwMode="auto">
          <a:xfrm>
            <a:off x="155574" y="-144463"/>
            <a:ext cx="6729319" cy="67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599"/>
            <a:ext cx="9144000" cy="509047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30308" y="313466"/>
            <a:ext cx="3039033" cy="990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SICK AG: “Informelles Lernen im internationalen Vertrieb”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02" y="1938169"/>
            <a:ext cx="4301095" cy="28355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007" y="1143443"/>
            <a:ext cx="4175734" cy="238124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007" y="3769100"/>
            <a:ext cx="4209772" cy="20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7628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168588" y="2218765"/>
            <a:ext cx="4518212" cy="324074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de-DE" sz="3200" b="1" dirty="0" smtClean="0">
                <a:solidFill>
                  <a:schemeClr val="tx1"/>
                </a:solidFill>
              </a:rPr>
              <a:t>„Digitale Medien sind keine realen Welten. Sie sind ein Surrogat, ein Ersatz für wirkliche Erfahrungen in der Realität.“ (2015) </a:t>
            </a:r>
            <a:endParaRPr lang="de-DE" sz="3200" b="1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222376" y="6347012"/>
            <a:ext cx="4397188" cy="389965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600" dirty="0" smtClean="0">
                <a:solidFill>
                  <a:schemeClr val="tx1"/>
                </a:solidFill>
              </a:rPr>
              <a:t>Foto: </a:t>
            </a:r>
            <a:r>
              <a:rPr lang="de-DE" sz="1600" dirty="0" err="1">
                <a:cs typeface="Calibri" pitchFamily="34" charset="0"/>
                <a:hlinkClick r:id="rId5"/>
              </a:rPr>
              <a:t>aaayyymm</a:t>
            </a:r>
            <a:r>
              <a:rPr lang="de-DE" sz="1600" dirty="0">
                <a:cs typeface="Calibri" pitchFamily="34" charset="0"/>
                <a:hlinkClick r:id="rId5"/>
              </a:rPr>
              <a:t> </a:t>
            </a:r>
            <a:r>
              <a:rPr lang="de-DE" sz="1600" dirty="0" err="1" smtClean="0">
                <a:cs typeface="Calibri" pitchFamily="34" charset="0"/>
                <a:hlinkClick r:id="rId5"/>
              </a:rPr>
              <a:t>eeelectriik</a:t>
            </a:r>
            <a:r>
              <a:rPr lang="de-DE" sz="1600" dirty="0" smtClean="0">
                <a:solidFill>
                  <a:schemeClr val="tx1"/>
                </a:solidFill>
                <a:cs typeface="Calibri" pitchFamily="34" charset="0"/>
              </a:rPr>
              <a:t>; Zitat: </a:t>
            </a:r>
            <a:r>
              <a:rPr lang="de-DE" sz="1600" dirty="0" smtClean="0">
                <a:solidFill>
                  <a:schemeClr val="tx1"/>
                </a:solidFill>
                <a:cs typeface="Calibri" pitchFamily="34" charset="0"/>
                <a:hlinkClick r:id="rId6"/>
              </a:rPr>
              <a:t>Lemke/ </a:t>
            </a:r>
            <a:r>
              <a:rPr lang="de-DE" sz="1600" dirty="0" err="1" smtClean="0">
                <a:solidFill>
                  <a:schemeClr val="tx1"/>
                </a:solidFill>
                <a:cs typeface="Calibri" pitchFamily="34" charset="0"/>
                <a:hlinkClick r:id="rId6"/>
              </a:rPr>
              <a:t>Leipner</a:t>
            </a:r>
            <a:r>
              <a:rPr lang="de-DE" sz="1600" dirty="0" smtClean="0">
                <a:cs typeface="Calibri" pitchFamily="34" charset="0"/>
              </a:rPr>
              <a:t> </a:t>
            </a: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9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600"/>
            <a:ext cx="9144000" cy="509047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60" y="1042717"/>
            <a:ext cx="8024864" cy="457088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30308" y="313467"/>
            <a:ext cx="3039033" cy="5471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SAP: „</a:t>
            </a:r>
            <a:r>
              <a:rPr lang="de-DE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Gamification</a:t>
            </a:r>
            <a:r>
              <a:rPr lang="de-DE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“</a:t>
            </a:r>
            <a:endParaRPr lang="de-DE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AutoShape 4" descr="https://mooin.oncampus.de/pluginfile.php/4039/mod_folder/content/0/kap1-db.jpg?oid=1441909273"/>
          <p:cNvSpPr>
            <a:spLocks noChangeAspect="1" noChangeArrowheads="1"/>
          </p:cNvSpPr>
          <p:nvPr/>
        </p:nvSpPr>
        <p:spPr bwMode="auto">
          <a:xfrm>
            <a:off x="155574" y="-144463"/>
            <a:ext cx="6729319" cy="672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599"/>
            <a:ext cx="9144000" cy="509047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30308" y="313466"/>
            <a:ext cx="3039033" cy="990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Adidas: “Adidas Learning Campus – Past &amp; Future”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489" y="728651"/>
            <a:ext cx="4374274" cy="24915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85" y="1913091"/>
            <a:ext cx="4056778" cy="23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 bwMode="auto">
          <a:xfrm>
            <a:off x="0" y="-10886"/>
            <a:ext cx="9144000" cy="686888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ruckschrift normal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34" y="685847"/>
            <a:ext cx="4020671" cy="20416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115" y="238270"/>
            <a:ext cx="3514583" cy="314968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97" y="3383216"/>
            <a:ext cx="3691575" cy="244839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115" y="4021041"/>
            <a:ext cx="3514583" cy="1788320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0" y="5872635"/>
            <a:ext cx="9144000" cy="985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spcBef>
                <a:spcPts val="700"/>
              </a:spcBef>
              <a:defRPr/>
            </a:pPr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Einige Kursaktivitäten</a:t>
            </a:r>
            <a:endParaRPr lang="en-US" sz="2800" b="1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6934" y="2783237"/>
            <a:ext cx="1102659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hlinkClick r:id="rId8"/>
              </a:rPr>
              <a:t>Facebook</a:t>
            </a:r>
            <a:endParaRPr lang="de-DE" sz="1600" dirty="0"/>
          </a:p>
        </p:txBody>
      </p:sp>
      <p:sp>
        <p:nvSpPr>
          <p:cNvPr id="17" name="Textfeld 16"/>
          <p:cNvSpPr txBox="1"/>
          <p:nvPr/>
        </p:nvSpPr>
        <p:spPr>
          <a:xfrm>
            <a:off x="5094115" y="3476738"/>
            <a:ext cx="1102659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hlinkClick r:id="rId9"/>
              </a:rPr>
              <a:t>Twitter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577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0" y="-10886"/>
            <a:ext cx="9144000" cy="6868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ruckschrift normal" pitchFamily="2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1316335" y="2286000"/>
            <a:ext cx="6953459" cy="30915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7200" dirty="0" err="1" smtClean="0">
                <a:solidFill>
                  <a:schemeClr val="bg1"/>
                </a:solidFill>
                <a:cs typeface="Arial" pitchFamily="34" charset="0"/>
              </a:rPr>
              <a:t>Kompetenzen</a:t>
            </a:r>
            <a:endParaRPr lang="en-US" sz="7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8400"/>
            <a:ext cx="9144000" cy="5570738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1855695" y="487750"/>
            <a:ext cx="693221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676768"/>
                </a:solidFill>
                <a:latin typeface="Proxima Nova Alt Th" panose="02000506030000020004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Welche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Aufgaben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erwarten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uns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? </a:t>
            </a:r>
            <a:endParaRPr lang="de-DE" sz="3200" b="1" dirty="0" smtClean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46" y="1510630"/>
            <a:ext cx="6131859" cy="342082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100047" y="6347013"/>
            <a:ext cx="1869142" cy="389964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de-DE" sz="1600" dirty="0" smtClean="0">
                <a:solidFill>
                  <a:schemeClr val="tx1"/>
                </a:solidFill>
              </a:rPr>
              <a:t>Foto: </a:t>
            </a:r>
            <a:r>
              <a:rPr lang="de-DE" sz="1600" dirty="0">
                <a:cs typeface="Calibri" pitchFamily="34" charset="0"/>
                <a:hlinkClick r:id="rId6"/>
              </a:rPr>
              <a:t>Rob Bakker</a:t>
            </a:r>
            <a:endParaRPr lang="de-DE" sz="1600" dirty="0">
              <a:cs typeface="Calibri" pitchFamily="34" charset="0"/>
            </a:endParaRPr>
          </a:p>
          <a:p>
            <a:pPr algn="r"/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275400" y="5058174"/>
            <a:ext cx="2292988" cy="324939"/>
          </a:xfrm>
          <a:prstGeom prst="rect">
            <a:avLst/>
          </a:prstGeom>
          <a:solidFill>
            <a:srgbClr val="FFFFFF">
              <a:alpha val="50980"/>
            </a:srgbClr>
          </a:solidFill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sz="1600" dirty="0" err="1" smtClean="0">
                <a:latin typeface="Calibri" panose="020F0502020204030204" pitchFamily="34" charset="0"/>
                <a:cs typeface="Arial" panose="020B0604020202020204" pitchFamily="34" charset="0"/>
                <a:hlinkClick r:id="rId7"/>
              </a:rPr>
              <a:t>Chattopadhyay</a:t>
            </a:r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  <a:hlinkClick r:id="rId7"/>
              </a:rPr>
              <a:t>, 2014</a:t>
            </a:r>
            <a:endParaRPr kumimoji="0" lang="de-DE" sz="16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38399"/>
            <a:ext cx="9144000" cy="5577841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2481943" y="487750"/>
            <a:ext cx="6305969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676768"/>
                </a:solidFill>
                <a:latin typeface="Proxima Nova Alt Th" panose="02000506030000020004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Was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müssen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wir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wissen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? </a:t>
            </a:r>
            <a:endParaRPr lang="de-DE" sz="3200" b="1" dirty="0" smtClean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996460" y="1762847"/>
            <a:ext cx="2542474" cy="43375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2015 Top Tools</a:t>
            </a:r>
          </a:p>
          <a:p>
            <a:pPr>
              <a:spcBef>
                <a:spcPts val="300"/>
              </a:spcBef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 – Twitter</a:t>
            </a:r>
          </a:p>
          <a:p>
            <a:pPr>
              <a:spcBef>
                <a:spcPts val="300"/>
              </a:spcBef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2 – YouTube</a:t>
            </a:r>
          </a:p>
          <a:p>
            <a:pPr>
              <a:spcBef>
                <a:spcPts val="300"/>
              </a:spcBef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3 – Google Search</a:t>
            </a:r>
          </a:p>
          <a:p>
            <a:pPr>
              <a:spcBef>
                <a:spcPts val="300"/>
              </a:spcBef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4 – Google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Docs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/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Drive</a:t>
            </a:r>
          </a:p>
          <a:p>
            <a:pPr>
              <a:spcBef>
                <a:spcPts val="300"/>
              </a:spcBef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5 – PowerPoint</a:t>
            </a:r>
          </a:p>
          <a:p>
            <a:pPr>
              <a:spcBef>
                <a:spcPts val="300"/>
              </a:spcBef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6 – Dropbox</a:t>
            </a:r>
          </a:p>
          <a:p>
            <a:pPr>
              <a:spcBef>
                <a:spcPts val="300"/>
              </a:spcBef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7 – Facebook</a:t>
            </a:r>
          </a:p>
          <a:p>
            <a:pPr>
              <a:spcBef>
                <a:spcPts val="300"/>
              </a:spcBef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8 –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WordPress</a:t>
            </a:r>
            <a:endParaRPr lang="de-DE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9 – Skype</a:t>
            </a:r>
          </a:p>
          <a:p>
            <a:pPr>
              <a:spcBef>
                <a:spcPts val="300"/>
              </a:spcBef>
            </a:pPr>
            <a:r>
              <a:rPr lang="de-DE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10 –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Evernote</a:t>
            </a:r>
            <a:endParaRPr lang="de-DE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de-DE" sz="1400" dirty="0" smtClean="0">
                <a:solidFill>
                  <a:schemeClr val="tx1"/>
                </a:solidFill>
              </a:rPr>
              <a:t> </a:t>
            </a:r>
          </a:p>
          <a:p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538934" y="1762847"/>
            <a:ext cx="2336552" cy="43375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300"/>
              </a:spcBef>
            </a:pPr>
            <a:endParaRPr lang="de-DE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11 –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Prezi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12 – Wikipedia</a:t>
            </a:r>
          </a:p>
          <a:p>
            <a:pPr>
              <a:spcBef>
                <a:spcPts val="300"/>
              </a:spcBef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13 – Pinterest</a:t>
            </a:r>
          </a:p>
          <a:p>
            <a:pPr>
              <a:spcBef>
                <a:spcPts val="300"/>
              </a:spcBef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14 – LinkedIn</a:t>
            </a:r>
          </a:p>
          <a:p>
            <a:pPr>
              <a:spcBef>
                <a:spcPts val="300"/>
              </a:spcBef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15 –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Moodle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16 –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IPad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and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 Apps</a:t>
            </a:r>
          </a:p>
          <a:p>
            <a:pPr>
              <a:spcBef>
                <a:spcPts val="300"/>
              </a:spcBef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17 –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Kahoot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18 – Blogger</a:t>
            </a:r>
          </a:p>
          <a:p>
            <a:pPr>
              <a:spcBef>
                <a:spcPts val="300"/>
              </a:spcBef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19 –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PowToon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300"/>
              </a:spcBef>
            </a:pP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</a:rPr>
              <a:t>20 – </a:t>
            </a:r>
            <a:r>
              <a:rPr lang="de-DE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Slideshare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275400" y="5932229"/>
            <a:ext cx="1872208" cy="324939"/>
          </a:xfrm>
          <a:prstGeom prst="rect">
            <a:avLst/>
          </a:prstGeom>
          <a:solidFill>
            <a:srgbClr val="FFFFFF">
              <a:alpha val="50980"/>
            </a:srgbClr>
          </a:solidFill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sz="1600" dirty="0" smtClean="0">
                <a:latin typeface="Calibri" panose="020F0502020204030204" pitchFamily="34" charset="0"/>
                <a:cs typeface="Arial" panose="020B0604020202020204" pitchFamily="34" charset="0"/>
                <a:hlinkClick r:id="rId5"/>
              </a:rPr>
              <a:t>Hart, 2015</a:t>
            </a:r>
            <a:endParaRPr kumimoji="0" lang="de-DE" sz="16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0" y="1440000"/>
            <a:ext cx="3381757" cy="435115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hteck 15"/>
          <p:cNvSpPr/>
          <p:nvPr/>
        </p:nvSpPr>
        <p:spPr>
          <a:xfrm>
            <a:off x="7100047" y="6347013"/>
            <a:ext cx="1869142" cy="389964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de-DE" sz="1600" dirty="0" smtClean="0">
                <a:solidFill>
                  <a:schemeClr val="tx1"/>
                </a:solidFill>
              </a:rPr>
              <a:t>Foto: </a:t>
            </a:r>
            <a:r>
              <a:rPr lang="de-DE" sz="1600" dirty="0" err="1">
                <a:cs typeface="Calibri" pitchFamily="34" charset="0"/>
                <a:hlinkClick r:id="rId7"/>
              </a:rPr>
              <a:t>royalty</a:t>
            </a:r>
            <a:r>
              <a:rPr lang="de-DE" sz="1600" dirty="0">
                <a:cs typeface="Calibri" pitchFamily="34" charset="0"/>
                <a:hlinkClick r:id="rId7"/>
              </a:rPr>
              <a:t> </a:t>
            </a:r>
            <a:r>
              <a:rPr lang="de-DE" sz="1600" dirty="0" err="1">
                <a:cs typeface="Calibri" pitchFamily="34" charset="0"/>
                <a:hlinkClick r:id="rId7"/>
              </a:rPr>
              <a:t>free</a:t>
            </a:r>
            <a:endParaRPr lang="de-DE" sz="1600" dirty="0">
              <a:cs typeface="Calibri" pitchFamily="34" charset="0"/>
            </a:endParaRPr>
          </a:p>
          <a:p>
            <a:pPr algn="r"/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8400"/>
            <a:ext cx="9144000" cy="557784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1855695" y="487750"/>
            <a:ext cx="693221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676768"/>
                </a:solidFill>
                <a:latin typeface="Proxima Nova Alt Th" panose="02000506030000020004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Wie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gehen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wir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vor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?</a:t>
            </a:r>
            <a:endParaRPr lang="de-DE" sz="3200" b="1" dirty="0" smtClean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560" y="4141692"/>
            <a:ext cx="6614694" cy="24017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91" y="1497387"/>
            <a:ext cx="5733591" cy="242860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80674" y="6347013"/>
            <a:ext cx="2052204" cy="389964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600" dirty="0" smtClean="0">
                <a:solidFill>
                  <a:schemeClr val="tx1"/>
                </a:solidFill>
              </a:rPr>
              <a:t>Foto: </a:t>
            </a:r>
            <a:r>
              <a:rPr lang="de-DE" sz="1600" dirty="0" err="1" smtClean="0">
                <a:cs typeface="Calibri" pitchFamily="34" charset="0"/>
                <a:hlinkClick r:id="rId7"/>
              </a:rPr>
              <a:t>MissTessmacher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6884894" y="3637356"/>
            <a:ext cx="1939482" cy="389964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de-DE" sz="1600" dirty="0" err="1" smtClean="0">
                <a:solidFill>
                  <a:schemeClr val="tx1"/>
                </a:solidFill>
                <a:hlinkClick r:id="rId8"/>
              </a:rPr>
              <a:t>Hearning</a:t>
            </a:r>
            <a:r>
              <a:rPr lang="de-DE" sz="1600" dirty="0" smtClean="0">
                <a:solidFill>
                  <a:schemeClr val="tx1"/>
                </a:solidFill>
                <a:hlinkClick r:id="rId8"/>
              </a:rPr>
              <a:t> First, 2016</a:t>
            </a: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1855695" y="487750"/>
            <a:ext cx="6932218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676768"/>
                </a:solidFill>
                <a:latin typeface="Proxima Nova Alt Th" panose="02000506030000020004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Abschließend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endParaRPr lang="de-DE" sz="3200" b="1" dirty="0" smtClean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8565" y="1855694"/>
            <a:ext cx="6710082" cy="367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e-DE" sz="2400" dirty="0" smtClean="0"/>
              <a:t>Weiterbildung bzw. Lehren und Lernen sind längst digital, online, netzgestützt … Eine Trennung oder Gegenüberstellung oder Suche nach Vorteilen und Nachteilen macht keinen Sinn.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e-DE" sz="2400" dirty="0" smtClean="0"/>
              <a:t>Es gilt, die neuen technischen Möglichkeiten (die neuen Formen der Kommunikation und Kollaboration) in der Weiterbildung sinnvoll zu nutzen.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de-DE" sz="2400" dirty="0" smtClean="0"/>
              <a:t>Das fordert uns: digital </a:t>
            </a:r>
            <a:r>
              <a:rPr lang="de-DE" sz="2400" dirty="0" err="1" smtClean="0"/>
              <a:t>literacy</a:t>
            </a:r>
            <a:r>
              <a:rPr lang="de-DE" sz="2400" dirty="0" smtClean="0"/>
              <a:t>, web </a:t>
            </a:r>
            <a:r>
              <a:rPr lang="de-DE" sz="2400" dirty="0" err="1" smtClean="0"/>
              <a:t>literacy</a:t>
            </a:r>
            <a:r>
              <a:rPr lang="de-DE" sz="2400" dirty="0" smtClean="0"/>
              <a:t>.  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098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6556" y="4570636"/>
            <a:ext cx="3174524" cy="414000"/>
          </a:xfrm>
          <a:prstGeom prst="rect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latin typeface="Proxima Nova Rg" panose="02000506030000020004" pitchFamily="2" charset="0"/>
              </a:rPr>
              <a:t>HQ Interaktive Mediensysteme GmbH</a:t>
            </a:r>
          </a:p>
        </p:txBody>
      </p:sp>
      <p:sp>
        <p:nvSpPr>
          <p:cNvPr id="9" name="Rechteck 8"/>
          <p:cNvSpPr/>
          <p:nvPr/>
        </p:nvSpPr>
        <p:spPr>
          <a:xfrm>
            <a:off x="3235900" y="4570636"/>
            <a:ext cx="4736121" cy="415498"/>
          </a:xfrm>
          <a:prstGeom prst="rect">
            <a:avLst/>
          </a:prstGeom>
          <a:solidFill>
            <a:srgbClr val="575757"/>
          </a:solidFill>
        </p:spPr>
        <p:txBody>
          <a:bodyPr wrap="square">
            <a:spAutoFit/>
          </a:bodyPr>
          <a:lstStyle/>
          <a:p>
            <a:pPr marL="88900">
              <a:lnSpc>
                <a:spcPct val="150000"/>
              </a:lnSpc>
              <a:defRPr/>
            </a:pPr>
            <a:r>
              <a:rPr lang="de-DE" sz="1400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Am </a:t>
            </a:r>
            <a:r>
              <a:rPr lang="de-DE" sz="1400" dirty="0" err="1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Schloßpark</a:t>
            </a:r>
            <a:r>
              <a:rPr lang="de-DE" sz="1400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 123  \ 65203 Wiesbaden  \  Deutschland</a:t>
            </a:r>
          </a:p>
        </p:txBody>
      </p:sp>
      <p:sp>
        <p:nvSpPr>
          <p:cNvPr id="11" name="Rechteck 10"/>
          <p:cNvSpPr/>
          <p:nvPr/>
        </p:nvSpPr>
        <p:spPr>
          <a:xfrm>
            <a:off x="6556" y="5026594"/>
            <a:ext cx="5853328" cy="415498"/>
          </a:xfrm>
          <a:prstGeom prst="rect">
            <a:avLst/>
          </a:prstGeom>
          <a:solidFill>
            <a:srgbClr val="575757"/>
          </a:solidFill>
        </p:spPr>
        <p:txBody>
          <a:bodyPr wrap="square">
            <a:spAutoFit/>
          </a:bodyPr>
          <a:lstStyle/>
          <a:p>
            <a:pPr marL="88900">
              <a:lnSpc>
                <a:spcPct val="150000"/>
              </a:lnSpc>
              <a:defRPr/>
            </a:pPr>
            <a:r>
              <a:rPr lang="de-DE" sz="1400" b="1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Tel</a:t>
            </a:r>
            <a:r>
              <a:rPr lang="de-DE" sz="1400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. +49 611 - 99 212 - 0  \  </a:t>
            </a:r>
            <a:r>
              <a:rPr lang="de-DE" sz="1400" b="1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Fax</a:t>
            </a:r>
            <a:r>
              <a:rPr lang="de-DE" sz="1400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 +49 611 99 212 - 99  \ </a:t>
            </a:r>
            <a:r>
              <a:rPr lang="de-DE" sz="1400" b="1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E-Mail</a:t>
            </a:r>
            <a:r>
              <a:rPr lang="de-DE" sz="1400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 info@hq.de  </a:t>
            </a:r>
          </a:p>
        </p:txBody>
      </p:sp>
      <p:sp>
        <p:nvSpPr>
          <p:cNvPr id="12" name="Rechteck 11"/>
          <p:cNvSpPr/>
          <p:nvPr/>
        </p:nvSpPr>
        <p:spPr>
          <a:xfrm>
            <a:off x="5898521" y="5026594"/>
            <a:ext cx="1094704" cy="414000"/>
          </a:xfrm>
          <a:prstGeom prst="rect">
            <a:avLst/>
          </a:prstGeom>
          <a:solidFill>
            <a:srgbClr val="36B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latin typeface="Proxima Nova Rg" panose="02000506030000020004" pitchFamily="2" charset="0"/>
              </a:rPr>
              <a:t>www.hq.de</a:t>
            </a:r>
          </a:p>
        </p:txBody>
      </p:sp>
      <p:sp>
        <p:nvSpPr>
          <p:cNvPr id="17" name="Rechteck 16"/>
          <p:cNvSpPr/>
          <p:nvPr/>
        </p:nvSpPr>
        <p:spPr>
          <a:xfrm>
            <a:off x="6556" y="5585782"/>
            <a:ext cx="3229342" cy="414000"/>
          </a:xfrm>
          <a:prstGeom prst="rect">
            <a:avLst/>
          </a:prstGeom>
          <a:solidFill>
            <a:srgbClr val="E94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latin typeface="Proxima Nova Rg" panose="02000506030000020004" pitchFamily="2" charset="0"/>
              </a:rPr>
              <a:t>HQ Lern- und Informationssysteme AG</a:t>
            </a:r>
          </a:p>
        </p:txBody>
      </p:sp>
      <p:sp>
        <p:nvSpPr>
          <p:cNvPr id="18" name="Rechteck 17"/>
          <p:cNvSpPr/>
          <p:nvPr/>
        </p:nvSpPr>
        <p:spPr>
          <a:xfrm>
            <a:off x="3287416" y="5585782"/>
            <a:ext cx="4736121" cy="415498"/>
          </a:xfrm>
          <a:prstGeom prst="rect">
            <a:avLst/>
          </a:prstGeom>
          <a:solidFill>
            <a:srgbClr val="575757"/>
          </a:solidFill>
        </p:spPr>
        <p:txBody>
          <a:bodyPr wrap="square">
            <a:spAutoFit/>
          </a:bodyPr>
          <a:lstStyle/>
          <a:p>
            <a:pPr marL="88900">
              <a:lnSpc>
                <a:spcPct val="150000"/>
              </a:lnSpc>
              <a:defRPr/>
            </a:pPr>
            <a:r>
              <a:rPr lang="de-DE" sz="1400" dirty="0" err="1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Bernoullistrasse</a:t>
            </a:r>
            <a:r>
              <a:rPr lang="de-DE" sz="1400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 20  \ 4056 Basel  \  Schweiz</a:t>
            </a:r>
          </a:p>
        </p:txBody>
      </p:sp>
      <p:sp>
        <p:nvSpPr>
          <p:cNvPr id="19" name="Rechteck 18"/>
          <p:cNvSpPr/>
          <p:nvPr/>
        </p:nvSpPr>
        <p:spPr>
          <a:xfrm>
            <a:off x="6556" y="6041740"/>
            <a:ext cx="5853328" cy="415498"/>
          </a:xfrm>
          <a:prstGeom prst="rect">
            <a:avLst/>
          </a:prstGeom>
          <a:solidFill>
            <a:srgbClr val="575757"/>
          </a:solidFill>
        </p:spPr>
        <p:txBody>
          <a:bodyPr wrap="square">
            <a:spAutoFit/>
          </a:bodyPr>
          <a:lstStyle/>
          <a:p>
            <a:pPr marL="88900">
              <a:lnSpc>
                <a:spcPct val="150000"/>
              </a:lnSpc>
              <a:defRPr/>
            </a:pPr>
            <a:r>
              <a:rPr lang="de-DE" sz="1400" b="1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Tel</a:t>
            </a:r>
            <a:r>
              <a:rPr lang="de-DE" sz="1400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. +41 61 – 206 88 66  \  </a:t>
            </a:r>
            <a:r>
              <a:rPr lang="de-DE" sz="1400" b="1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Fax</a:t>
            </a:r>
            <a:r>
              <a:rPr lang="de-DE" sz="1400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 +49 611 99 212 - 99  \ </a:t>
            </a:r>
            <a:r>
              <a:rPr lang="de-DE" sz="1400" b="1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E-Mail</a:t>
            </a:r>
            <a:r>
              <a:rPr lang="de-DE" sz="1400" dirty="0">
                <a:solidFill>
                  <a:schemeClr val="bg1"/>
                </a:solidFill>
                <a:latin typeface="Proxima Nova Rg" panose="02000506030000020004" pitchFamily="2" charset="0"/>
                <a:ea typeface="Ebrima" pitchFamily="2" charset="0"/>
                <a:cs typeface="Arial" panose="020B0604020202020204" pitchFamily="34" charset="0"/>
              </a:rPr>
              <a:t> info@hq.de  </a:t>
            </a:r>
          </a:p>
        </p:txBody>
      </p:sp>
      <p:sp>
        <p:nvSpPr>
          <p:cNvPr id="22" name="Rechteck 21"/>
          <p:cNvSpPr/>
          <p:nvPr/>
        </p:nvSpPr>
        <p:spPr>
          <a:xfrm>
            <a:off x="5898521" y="6041740"/>
            <a:ext cx="1094704" cy="414000"/>
          </a:xfrm>
          <a:prstGeom prst="rect">
            <a:avLst/>
          </a:prstGeom>
          <a:solidFill>
            <a:srgbClr val="36B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latin typeface="Proxima Nova Rg" panose="02000506030000020004" pitchFamily="2" charset="0"/>
              </a:rPr>
              <a:t>www.hq.de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1782287" y="1575214"/>
            <a:ext cx="5360719" cy="13170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/>
          <a:lstStyle/>
          <a:p>
            <a:pPr algn="ctr">
              <a:spcBef>
                <a:spcPts val="700"/>
              </a:spcBef>
              <a:defRPr/>
            </a:pPr>
            <a:r>
              <a:rPr lang="de-DE" sz="3600" b="1" dirty="0" smtClean="0">
                <a:cs typeface="Calibri" pitchFamily="34" charset="0"/>
              </a:rPr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4002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7106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100047" y="6347013"/>
            <a:ext cx="1869142" cy="389964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de-DE" sz="1600" dirty="0" smtClean="0">
                <a:solidFill>
                  <a:schemeClr val="tx1"/>
                </a:solidFill>
              </a:rPr>
              <a:t>Foto: </a:t>
            </a:r>
            <a:r>
              <a:rPr lang="de-DE" sz="1600" dirty="0" err="1">
                <a:cs typeface="Calibri" pitchFamily="34" charset="0"/>
                <a:hlinkClick r:id="rId5"/>
              </a:rPr>
              <a:t>diane</a:t>
            </a:r>
            <a:r>
              <a:rPr lang="de-DE" sz="1600" dirty="0">
                <a:cs typeface="Calibri" pitchFamily="34" charset="0"/>
                <a:hlinkClick r:id="rId5"/>
              </a:rPr>
              <a:t> </a:t>
            </a:r>
            <a:r>
              <a:rPr lang="de-DE" sz="1600" dirty="0" err="1">
                <a:cs typeface="Calibri" pitchFamily="34" charset="0"/>
                <a:hlinkClick r:id="rId5"/>
              </a:rPr>
              <a:t>horvath</a:t>
            </a: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7628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952129" y="6347012"/>
            <a:ext cx="2017059" cy="40341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de-DE" sz="1600" dirty="0" smtClean="0">
                <a:solidFill>
                  <a:schemeClr val="tx1"/>
                </a:solidFill>
              </a:rPr>
              <a:t>Foto: </a:t>
            </a:r>
            <a:r>
              <a:rPr lang="de-DE" sz="1600" dirty="0" smtClean="0">
                <a:cs typeface="Calibri" pitchFamily="34" charset="0"/>
                <a:hlinkClick r:id="rId5"/>
              </a:rPr>
              <a:t>Maurizio </a:t>
            </a:r>
            <a:r>
              <a:rPr lang="de-DE" sz="1600" dirty="0" err="1">
                <a:cs typeface="Calibri" pitchFamily="34" charset="0"/>
                <a:hlinkClick r:id="rId5"/>
              </a:rPr>
              <a:t>Pesce</a:t>
            </a: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0" y="-10886"/>
            <a:ext cx="9144000" cy="6868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ruckschrift normal" pitchFamily="2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1316335" y="2286000"/>
            <a:ext cx="6953459" cy="30915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7200" dirty="0" err="1" smtClean="0">
                <a:solidFill>
                  <a:schemeClr val="bg1"/>
                </a:solidFill>
                <a:cs typeface="Arial" pitchFamily="34" charset="0"/>
              </a:rPr>
              <a:t>Märkte</a:t>
            </a:r>
            <a:endParaRPr lang="en-US" sz="7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5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38249"/>
            <a:ext cx="9144002" cy="5577841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2481943" y="487750"/>
            <a:ext cx="6305969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676768"/>
                </a:solidFill>
                <a:latin typeface="Proxima Nova Alt Th" panose="02000506030000020004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Neue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Player in der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Weiterbildung</a:t>
            </a:r>
            <a:endParaRPr lang="de-DE" sz="3200" b="1" dirty="0" smtClean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59546">
            <a:off x="2681777" y="3797380"/>
            <a:ext cx="6143568" cy="2616324"/>
          </a:xfrm>
          <a:prstGeom prst="rect">
            <a:avLst/>
          </a:prstGeom>
          <a:effectLst>
            <a:outerShdw blurRad="127000" dist="50800" dir="24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0" name="Rechteck 9"/>
          <p:cNvSpPr/>
          <p:nvPr/>
        </p:nvSpPr>
        <p:spPr>
          <a:xfrm>
            <a:off x="7328647" y="6347012"/>
            <a:ext cx="1640541" cy="40341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>
              <a:spcBef>
                <a:spcPts val="700"/>
              </a:spcBef>
              <a:defRPr/>
            </a:pPr>
            <a:r>
              <a:rPr lang="de-DE" sz="1600" dirty="0" smtClean="0">
                <a:solidFill>
                  <a:schemeClr val="tx1"/>
                </a:solidFill>
              </a:rPr>
              <a:t>Foto: </a:t>
            </a:r>
            <a:r>
              <a:rPr lang="de-DE" sz="1600" dirty="0" smtClean="0">
                <a:cs typeface="Calibri" pitchFamily="34" charset="0"/>
              </a:rPr>
              <a:t> </a:t>
            </a:r>
            <a:r>
              <a:rPr lang="de-DE" sz="1600" dirty="0">
                <a:cs typeface="Calibri" pitchFamily="34" charset="0"/>
                <a:hlinkClick r:id="rId6"/>
              </a:rPr>
              <a:t>Wikimedia</a:t>
            </a:r>
            <a:endParaRPr lang="de-DE" sz="1600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8248"/>
            <a:ext cx="9151897" cy="5577841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2481943" y="487750"/>
            <a:ext cx="6305969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676768"/>
                </a:solidFill>
                <a:latin typeface="Proxima Nova Alt Th" panose="02000506030000020004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Neue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Player in der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Weiterbildung</a:t>
            </a:r>
            <a:endParaRPr lang="de-DE" sz="3200" b="1" dirty="0" smtClean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38247"/>
            <a:ext cx="9151897" cy="5573951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2481943" y="487750"/>
            <a:ext cx="6305969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676768"/>
                </a:solidFill>
                <a:latin typeface="Proxima Nova Alt Th" panose="02000506030000020004" pitchFamily="50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Neue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cs typeface="Arial" charset="0"/>
              </a:rPr>
              <a:t> Player in der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cs typeface="Arial" charset="0"/>
              </a:rPr>
              <a:t>Weiterbildung</a:t>
            </a:r>
            <a:endParaRPr lang="de-DE" sz="3200" b="1" dirty="0" smtClean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5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05" y="3424239"/>
            <a:ext cx="8792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0" y="-10886"/>
            <a:ext cx="9144000" cy="6868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Druckschrift normal" pitchFamily="2" charset="0"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1316335" y="2286000"/>
            <a:ext cx="6953459" cy="30915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7200" dirty="0" err="1" smtClean="0">
                <a:solidFill>
                  <a:schemeClr val="bg1"/>
                </a:solidFill>
                <a:cs typeface="Arial" pitchFamily="34" charset="0"/>
              </a:rPr>
              <a:t>Methoden</a:t>
            </a:r>
            <a:endParaRPr lang="en-US" sz="7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4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583</Words>
  <Application>Microsoft Office PowerPoint</Application>
  <PresentationFormat>Bildschirmpräsentation (4:3)</PresentationFormat>
  <Paragraphs>126</Paragraphs>
  <Slides>28</Slides>
  <Notes>26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8" baseType="lpstr">
      <vt:lpstr>Arial</vt:lpstr>
      <vt:lpstr>Calibri</vt:lpstr>
      <vt:lpstr>Druckschrift normal</vt:lpstr>
      <vt:lpstr>Ebrima</vt:lpstr>
      <vt:lpstr>Proxima Nova Alt Th</vt:lpstr>
      <vt:lpstr>Proxima Nova Rg</vt:lpstr>
      <vt:lpstr>Times New Roman</vt:lpstr>
      <vt:lpstr>Wingdings</vt:lpstr>
      <vt:lpstr>Larissa</vt:lpstr>
      <vt:lpstr>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jr@hq.de</dc:creator>
  <cp:lastModifiedBy>GABAL</cp:lastModifiedBy>
  <cp:revision>527</cp:revision>
  <cp:lastPrinted>2015-10-19T16:18:50Z</cp:lastPrinted>
  <dcterms:created xsi:type="dcterms:W3CDTF">2013-09-12T12:59:32Z</dcterms:created>
  <dcterms:modified xsi:type="dcterms:W3CDTF">2016-06-01T07:00:04Z</dcterms:modified>
</cp:coreProperties>
</file>